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4"/>
  </p:sldMasterIdLst>
  <p:notesMasterIdLst>
    <p:notesMasterId r:id="rId28"/>
  </p:notesMasterIdLst>
  <p:handoutMasterIdLst>
    <p:handoutMasterId r:id="rId29"/>
  </p:handoutMasterIdLst>
  <p:sldIdLst>
    <p:sldId id="389" r:id="rId5"/>
    <p:sldId id="467" r:id="rId6"/>
    <p:sldId id="259" r:id="rId7"/>
    <p:sldId id="390" r:id="rId8"/>
    <p:sldId id="431" r:id="rId9"/>
    <p:sldId id="335" r:id="rId10"/>
    <p:sldId id="445" r:id="rId11"/>
    <p:sldId id="463" r:id="rId12"/>
    <p:sldId id="464" r:id="rId13"/>
    <p:sldId id="414" r:id="rId14"/>
    <p:sldId id="466" r:id="rId15"/>
    <p:sldId id="465" r:id="rId16"/>
    <p:sldId id="393" r:id="rId17"/>
    <p:sldId id="461" r:id="rId18"/>
    <p:sldId id="384" r:id="rId19"/>
    <p:sldId id="451" r:id="rId20"/>
    <p:sldId id="455" r:id="rId21"/>
    <p:sldId id="339" r:id="rId22"/>
    <p:sldId id="412" r:id="rId23"/>
    <p:sldId id="458" r:id="rId24"/>
    <p:sldId id="460" r:id="rId25"/>
    <p:sldId id="400" r:id="rId26"/>
    <p:sldId id="277" r:id="rId27"/>
  </p:sldIdLst>
  <p:sldSz cx="16459200" cy="12344400"/>
  <p:notesSz cx="26762075" cy="35906075"/>
  <p:defaultTextStyle>
    <a:defPPr>
      <a:defRPr lang="en-US"/>
    </a:defPPr>
    <a:lvl1pPr marL="0" algn="l" defTabSz="1567120" rtl="0" eaLnBrk="1" latinLnBrk="0" hangingPunct="1">
      <a:defRPr sz="3100" kern="1200">
        <a:solidFill>
          <a:schemeClr val="tx1"/>
        </a:solidFill>
        <a:latin typeface="+mn-lt"/>
        <a:ea typeface="+mn-ea"/>
        <a:cs typeface="+mn-cs"/>
      </a:defRPr>
    </a:lvl1pPr>
    <a:lvl2pPr marL="783560" algn="l" defTabSz="1567120" rtl="0" eaLnBrk="1" latinLnBrk="0" hangingPunct="1">
      <a:defRPr sz="3100" kern="1200">
        <a:solidFill>
          <a:schemeClr val="tx1"/>
        </a:solidFill>
        <a:latin typeface="+mn-lt"/>
        <a:ea typeface="+mn-ea"/>
        <a:cs typeface="+mn-cs"/>
      </a:defRPr>
    </a:lvl2pPr>
    <a:lvl3pPr marL="1567120" algn="l" defTabSz="1567120" rtl="0" eaLnBrk="1" latinLnBrk="0" hangingPunct="1">
      <a:defRPr sz="3100" kern="1200">
        <a:solidFill>
          <a:schemeClr val="tx1"/>
        </a:solidFill>
        <a:latin typeface="+mn-lt"/>
        <a:ea typeface="+mn-ea"/>
        <a:cs typeface="+mn-cs"/>
      </a:defRPr>
    </a:lvl3pPr>
    <a:lvl4pPr marL="2350679" algn="l" defTabSz="1567120" rtl="0" eaLnBrk="1" latinLnBrk="0" hangingPunct="1">
      <a:defRPr sz="3100" kern="1200">
        <a:solidFill>
          <a:schemeClr val="tx1"/>
        </a:solidFill>
        <a:latin typeface="+mn-lt"/>
        <a:ea typeface="+mn-ea"/>
        <a:cs typeface="+mn-cs"/>
      </a:defRPr>
    </a:lvl4pPr>
    <a:lvl5pPr marL="3134239" algn="l" defTabSz="1567120" rtl="0" eaLnBrk="1" latinLnBrk="0" hangingPunct="1">
      <a:defRPr sz="3100" kern="1200">
        <a:solidFill>
          <a:schemeClr val="tx1"/>
        </a:solidFill>
        <a:latin typeface="+mn-lt"/>
        <a:ea typeface="+mn-ea"/>
        <a:cs typeface="+mn-cs"/>
      </a:defRPr>
    </a:lvl5pPr>
    <a:lvl6pPr marL="3917799" algn="l" defTabSz="1567120" rtl="0" eaLnBrk="1" latinLnBrk="0" hangingPunct="1">
      <a:defRPr sz="3100" kern="1200">
        <a:solidFill>
          <a:schemeClr val="tx1"/>
        </a:solidFill>
        <a:latin typeface="+mn-lt"/>
        <a:ea typeface="+mn-ea"/>
        <a:cs typeface="+mn-cs"/>
      </a:defRPr>
    </a:lvl6pPr>
    <a:lvl7pPr marL="4701358" algn="l" defTabSz="1567120" rtl="0" eaLnBrk="1" latinLnBrk="0" hangingPunct="1">
      <a:defRPr sz="3100" kern="1200">
        <a:solidFill>
          <a:schemeClr val="tx1"/>
        </a:solidFill>
        <a:latin typeface="+mn-lt"/>
        <a:ea typeface="+mn-ea"/>
        <a:cs typeface="+mn-cs"/>
      </a:defRPr>
    </a:lvl7pPr>
    <a:lvl8pPr marL="5484918" algn="l" defTabSz="1567120" rtl="0" eaLnBrk="1" latinLnBrk="0" hangingPunct="1">
      <a:defRPr sz="3100" kern="1200">
        <a:solidFill>
          <a:schemeClr val="tx1"/>
        </a:solidFill>
        <a:latin typeface="+mn-lt"/>
        <a:ea typeface="+mn-ea"/>
        <a:cs typeface="+mn-cs"/>
      </a:defRPr>
    </a:lvl8pPr>
    <a:lvl9pPr marL="6268478" algn="l" defTabSz="1567120" rtl="0" eaLnBrk="1" latinLnBrk="0" hangingPunct="1">
      <a:defRPr sz="3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40">
          <p15:clr>
            <a:srgbClr val="A4A3A4"/>
          </p15:clr>
        </p15:guide>
        <p15:guide id="2" pos="5184">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ett Gratrix" initials="BG" lastIdx="19" clrIdx="0"/>
  <p:cmAuthor id="1" name="Jeff Langlois" initials="JL" lastIdx="5" clrIdx="1"/>
  <p:cmAuthor id="2" name="Deanna De Forest" initials="DDF" lastIdx="43" clrIdx="2"/>
  <p:cmAuthor id="3" name="Stephen Gendron" initials="SG" lastIdx="3" clrIdx="3"/>
  <p:cmAuthor id="4" name="Shae Richter" initials="SR" lastIdx="3" clrIdx="4">
    <p:extLst>
      <p:ext uri="{19B8F6BF-5375-455C-9EA6-DF929625EA0E}">
        <p15:presenceInfo xmlns:p15="http://schemas.microsoft.com/office/powerpoint/2012/main" userId="S-1-5-21-823518204-842925246-919308728-23244" providerId="AD"/>
      </p:ext>
    </p:extLst>
  </p:cmAuthor>
  <p:cmAuthor id="5" name="Deanna De Forest" initials="DF" lastIdx="2" clrIdx="5">
    <p:extLst>
      <p:ext uri="{19B8F6BF-5375-455C-9EA6-DF929625EA0E}">
        <p15:presenceInfo xmlns:p15="http://schemas.microsoft.com/office/powerpoint/2012/main" userId="S::deanna.deforest@rjburnside.com::10313a9a-3924-4e7b-a35e-181b4810c2b8" providerId="AD"/>
      </p:ext>
    </p:extLst>
  </p:cmAuthor>
  <p:cmAuthor id="6" name="Matt Brooks" initials="MB" lastIdx="1" clrIdx="6">
    <p:extLst>
      <p:ext uri="{19B8F6BF-5375-455C-9EA6-DF929625EA0E}">
        <p15:presenceInfo xmlns:p15="http://schemas.microsoft.com/office/powerpoint/2012/main" userId="S::matt.brooks@rjburnside.com::4cf8ff2e-60ac-4151-934c-4e42bf136718" providerId="AD"/>
      </p:ext>
    </p:extLst>
  </p:cmAuthor>
  <p:cmAuthor id="7" name="Matt Brooks" initials="MB [2]" lastIdx="1" clrIdx="7">
    <p:extLst>
      <p:ext uri="{19B8F6BF-5375-455C-9EA6-DF929625EA0E}">
        <p15:presenceInfo xmlns:p15="http://schemas.microsoft.com/office/powerpoint/2012/main" userId="S-1-5-21-823518204-842925246-919308728-6649" providerId="AD"/>
      </p:ext>
    </p:extLst>
  </p:cmAuthor>
  <p:cmAuthor id="8" name="Jennifer Georgas" initials="JG" lastIdx="30" clrIdx="8">
    <p:extLst>
      <p:ext uri="{19B8F6BF-5375-455C-9EA6-DF929625EA0E}">
        <p15:presenceInfo xmlns:p15="http://schemas.microsoft.com/office/powerpoint/2012/main" userId="S::Jennifer.Georgas@rjburnside.com::fb9f9066-f091-45f3-9a12-dae4031f98e2" providerId="AD"/>
      </p:ext>
    </p:extLst>
  </p:cmAuthor>
  <p:cmAuthor id="9" name="Don McNalty" initials="DM" lastIdx="12" clrIdx="9">
    <p:extLst>
      <p:ext uri="{19B8F6BF-5375-455C-9EA6-DF929625EA0E}">
        <p15:presenceInfo xmlns:p15="http://schemas.microsoft.com/office/powerpoint/2012/main" userId="S::Don.McNalty@rjburnside.com::d8c49832-c02e-40bd-a3e1-93e0bcec4400" providerId="AD"/>
      </p:ext>
    </p:extLst>
  </p:cmAuthor>
  <p:cmAuthor id="10" name="Guest User" initials="GU" lastIdx="1" clrIdx="10">
    <p:extLst>
      <p:ext uri="{19B8F6BF-5375-455C-9EA6-DF929625EA0E}">
        <p15:presenceInfo xmlns:p15="http://schemas.microsoft.com/office/powerpoint/2012/main" userId="S::urn:spo:anon#09b1d178c3e6bbd28738224814d2adabb4176e742a071000b1009149021b0778::" providerId="AD"/>
      </p:ext>
    </p:extLst>
  </p:cmAuthor>
  <p:cmAuthor id="11" name="Drew Davidge" initials="DD" lastIdx="6" clrIdx="11">
    <p:extLst>
      <p:ext uri="{19B8F6BF-5375-455C-9EA6-DF929625EA0E}">
        <p15:presenceInfo xmlns:p15="http://schemas.microsoft.com/office/powerpoint/2012/main" userId="S::Drew.Davidge@rjburnside.com::de801014-24d5-46f7-ad84-bc365afed3db" providerId="AD"/>
      </p:ext>
    </p:extLst>
  </p:cmAuthor>
  <p:cmAuthor id="12" name="Devin Soeting" initials="DS" lastIdx="1" clrIdx="12">
    <p:extLst>
      <p:ext uri="{19B8F6BF-5375-455C-9EA6-DF929625EA0E}">
        <p15:presenceInfo xmlns:p15="http://schemas.microsoft.com/office/powerpoint/2012/main" userId="S::Devin.Soeting@rjburnside.com::1bcac1fc-a246-4b57-ad9d-a9cad6ff128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996"/>
    <a:srgbClr val="CCDAEC"/>
    <a:srgbClr val="C5D5E9"/>
    <a:srgbClr val="E6EAF2"/>
    <a:srgbClr val="C5E4ED"/>
    <a:srgbClr val="CDFAFF"/>
    <a:srgbClr val="EF7622"/>
    <a:srgbClr val="67CFE3"/>
    <a:srgbClr val="B8E8F2"/>
    <a:srgbClr val="FFDB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781D74-B97F-471E-8504-6A42980E134B}" v="22" dt="2023-05-08T16:19:25.2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678" autoAdjust="0"/>
  </p:normalViewPr>
  <p:slideViewPr>
    <p:cSldViewPr snapToGrid="0">
      <p:cViewPr varScale="1">
        <p:scale>
          <a:sx n="35" d="100"/>
          <a:sy n="35" d="100"/>
        </p:scale>
        <p:origin x="1190" y="48"/>
      </p:cViewPr>
      <p:guideLst>
        <p:guide orient="horz" pos="3840"/>
        <p:guide pos="518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vin Soeting" userId="1bcac1fc-a246-4b57-ad9d-a9cad6ff128d" providerId="ADAL" clId="{900E4379-2C6A-4988-B8F9-2AE79225F224}"/>
    <pc:docChg chg="custSel modSld">
      <pc:chgData name="Devin Soeting" userId="1bcac1fc-a246-4b57-ad9d-a9cad6ff128d" providerId="ADAL" clId="{900E4379-2C6A-4988-B8F9-2AE79225F224}" dt="2023-05-04T02:42:57.664" v="363"/>
      <pc:docMkLst>
        <pc:docMk/>
      </pc:docMkLst>
      <pc:sldChg chg="addSp delSp modSp mod modTransition modAnim modNotesTx">
        <pc:chgData name="Devin Soeting" userId="1bcac1fc-a246-4b57-ad9d-a9cad6ff128d" providerId="ADAL" clId="{900E4379-2C6A-4988-B8F9-2AE79225F224}" dt="2023-05-04T02:42:57.664" v="363"/>
        <pc:sldMkLst>
          <pc:docMk/>
          <pc:sldMk cId="3701210754" sldId="277"/>
        </pc:sldMkLst>
        <pc:picChg chg="add del mod">
          <ac:chgData name="Devin Soeting" userId="1bcac1fc-a246-4b57-ad9d-a9cad6ff128d" providerId="ADAL" clId="{900E4379-2C6A-4988-B8F9-2AE79225F224}" dt="2023-05-04T02:39:24.319" v="322"/>
          <ac:picMkLst>
            <pc:docMk/>
            <pc:sldMk cId="3701210754" sldId="277"/>
            <ac:picMk id="13" creationId="{901CFFD6-A679-C6B8-C4A9-718E30B9DC7E}"/>
          </ac:picMkLst>
        </pc:picChg>
        <pc:picChg chg="add del mod ord">
          <ac:chgData name="Devin Soeting" userId="1bcac1fc-a246-4b57-ad9d-a9cad6ff128d" providerId="ADAL" clId="{900E4379-2C6A-4988-B8F9-2AE79225F224}" dt="2023-05-04T02:39:35.792" v="323"/>
          <ac:picMkLst>
            <pc:docMk/>
            <pc:sldMk cId="3701210754" sldId="277"/>
            <ac:picMk id="16" creationId="{CD67ABFF-F886-9664-3CCF-B2438E5694B2}"/>
          </ac:picMkLst>
        </pc:picChg>
        <pc:picChg chg="add del mod">
          <ac:chgData name="Devin Soeting" userId="1bcac1fc-a246-4b57-ad9d-a9cad6ff128d" providerId="ADAL" clId="{900E4379-2C6A-4988-B8F9-2AE79225F224}" dt="2023-05-04T02:39:41.028" v="325"/>
          <ac:picMkLst>
            <pc:docMk/>
            <pc:sldMk cId="3701210754" sldId="277"/>
            <ac:picMk id="17" creationId="{50893F8B-9178-9499-83C5-8DC7FF0BD526}"/>
          </ac:picMkLst>
        </pc:picChg>
        <pc:picChg chg="add del mod ord">
          <ac:chgData name="Devin Soeting" userId="1bcac1fc-a246-4b57-ad9d-a9cad6ff128d" providerId="ADAL" clId="{900E4379-2C6A-4988-B8F9-2AE79225F224}" dt="2023-05-04T02:40:11.102" v="326"/>
          <ac:picMkLst>
            <pc:docMk/>
            <pc:sldMk cId="3701210754" sldId="277"/>
            <ac:picMk id="20" creationId="{3CD5CC94-0092-C810-F0C8-7F58CD95686D}"/>
          </ac:picMkLst>
        </pc:picChg>
        <pc:picChg chg="add del mod">
          <ac:chgData name="Devin Soeting" userId="1bcac1fc-a246-4b57-ad9d-a9cad6ff128d" providerId="ADAL" clId="{900E4379-2C6A-4988-B8F9-2AE79225F224}" dt="2023-05-04T02:40:52.086" v="353"/>
          <ac:picMkLst>
            <pc:docMk/>
            <pc:sldMk cId="3701210754" sldId="277"/>
            <ac:picMk id="21" creationId="{5A9428E4-6A30-FBC3-6C79-6D92054FAE2B}"/>
          </ac:picMkLst>
        </pc:picChg>
        <pc:picChg chg="add del mod ord">
          <ac:chgData name="Devin Soeting" userId="1bcac1fc-a246-4b57-ad9d-a9cad6ff128d" providerId="ADAL" clId="{900E4379-2C6A-4988-B8F9-2AE79225F224}" dt="2023-05-04T02:41:27.893" v="354"/>
          <ac:picMkLst>
            <pc:docMk/>
            <pc:sldMk cId="3701210754" sldId="277"/>
            <ac:picMk id="25" creationId="{41C66289-FCA4-B036-1E24-7E0E316CD188}"/>
          </ac:picMkLst>
        </pc:picChg>
        <pc:picChg chg="add del mod">
          <ac:chgData name="Devin Soeting" userId="1bcac1fc-a246-4b57-ad9d-a9cad6ff128d" providerId="ADAL" clId="{900E4379-2C6A-4988-B8F9-2AE79225F224}" dt="2023-05-04T02:41:30.792" v="356"/>
          <ac:picMkLst>
            <pc:docMk/>
            <pc:sldMk cId="3701210754" sldId="277"/>
            <ac:picMk id="26" creationId="{7960A19C-CFEA-3A68-F247-773A901DDB25}"/>
          </ac:picMkLst>
        </pc:picChg>
        <pc:picChg chg="add del mod ord">
          <ac:chgData name="Devin Soeting" userId="1bcac1fc-a246-4b57-ad9d-a9cad6ff128d" providerId="ADAL" clId="{900E4379-2C6A-4988-B8F9-2AE79225F224}" dt="2023-05-04T02:41:59.034" v="357"/>
          <ac:picMkLst>
            <pc:docMk/>
            <pc:sldMk cId="3701210754" sldId="277"/>
            <ac:picMk id="29" creationId="{FE567473-E549-07A3-40DD-F77723FF4AF7}"/>
          </ac:picMkLst>
        </pc:picChg>
        <pc:picChg chg="add del mod">
          <ac:chgData name="Devin Soeting" userId="1bcac1fc-a246-4b57-ad9d-a9cad6ff128d" providerId="ADAL" clId="{900E4379-2C6A-4988-B8F9-2AE79225F224}" dt="2023-05-04T02:42:06.007" v="359"/>
          <ac:picMkLst>
            <pc:docMk/>
            <pc:sldMk cId="3701210754" sldId="277"/>
            <ac:picMk id="30" creationId="{65E877B7-BF8F-7A08-E504-08A6D69DE376}"/>
          </ac:picMkLst>
        </pc:picChg>
        <pc:picChg chg="add del mod ord">
          <ac:chgData name="Devin Soeting" userId="1bcac1fc-a246-4b57-ad9d-a9cad6ff128d" providerId="ADAL" clId="{900E4379-2C6A-4988-B8F9-2AE79225F224}" dt="2023-05-04T02:42:17.094" v="360"/>
          <ac:picMkLst>
            <pc:docMk/>
            <pc:sldMk cId="3701210754" sldId="277"/>
            <ac:picMk id="33" creationId="{E2DEFE5A-339C-6708-9A0C-80638679B20C}"/>
          </ac:picMkLst>
        </pc:picChg>
        <pc:picChg chg="add del mod">
          <ac:chgData name="Devin Soeting" userId="1bcac1fc-a246-4b57-ad9d-a9cad6ff128d" providerId="ADAL" clId="{900E4379-2C6A-4988-B8F9-2AE79225F224}" dt="2023-05-04T02:42:18.756" v="362"/>
          <ac:picMkLst>
            <pc:docMk/>
            <pc:sldMk cId="3701210754" sldId="277"/>
            <ac:picMk id="34" creationId="{AB24233E-EF29-2D4A-BAF5-4338042C0AA6}"/>
          </ac:picMkLst>
        </pc:picChg>
        <pc:picChg chg="add del mod ord">
          <ac:chgData name="Devin Soeting" userId="1bcac1fc-a246-4b57-ad9d-a9cad6ff128d" providerId="ADAL" clId="{900E4379-2C6A-4988-B8F9-2AE79225F224}" dt="2023-05-04T02:42:57.664" v="363"/>
          <ac:picMkLst>
            <pc:docMk/>
            <pc:sldMk cId="3701210754" sldId="277"/>
            <ac:picMk id="37" creationId="{2FB28BCA-3447-FD77-8AFB-B3EAA36EA912}"/>
          </ac:picMkLst>
        </pc:picChg>
        <pc:picChg chg="add mod">
          <ac:chgData name="Devin Soeting" userId="1bcac1fc-a246-4b57-ad9d-a9cad6ff128d" providerId="ADAL" clId="{900E4379-2C6A-4988-B8F9-2AE79225F224}" dt="2023-05-04T02:42:57.664" v="363"/>
          <ac:picMkLst>
            <pc:docMk/>
            <pc:sldMk cId="3701210754" sldId="277"/>
            <ac:picMk id="38" creationId="{9F1F02EE-3BCE-22F6-93CA-D77FE1285B3A}"/>
          </ac:picMkLst>
        </pc:picChg>
      </pc:sldChg>
      <pc:sldChg chg="addSp delSp modSp mod modTransition modAnim modNotesTx">
        <pc:chgData name="Devin Soeting" userId="1bcac1fc-a246-4b57-ad9d-a9cad6ff128d" providerId="ADAL" clId="{900E4379-2C6A-4988-B8F9-2AE79225F224}" dt="2023-05-04T01:47:51.052" v="158"/>
        <pc:sldMkLst>
          <pc:docMk/>
          <pc:sldMk cId="3180278195" sldId="339"/>
        </pc:sldMkLst>
        <pc:picChg chg="add del mod ord">
          <ac:chgData name="Devin Soeting" userId="1bcac1fc-a246-4b57-ad9d-a9cad6ff128d" providerId="ADAL" clId="{900E4379-2C6A-4988-B8F9-2AE79225F224}" dt="2023-05-04T01:39:52.417" v="5"/>
          <ac:picMkLst>
            <pc:docMk/>
            <pc:sldMk cId="3180278195" sldId="339"/>
            <ac:picMk id="13" creationId="{EACE5367-6997-981E-B9B7-E8EEB3C15448}"/>
          </ac:picMkLst>
        </pc:picChg>
        <pc:picChg chg="add del mod">
          <ac:chgData name="Devin Soeting" userId="1bcac1fc-a246-4b57-ad9d-a9cad6ff128d" providerId="ADAL" clId="{900E4379-2C6A-4988-B8F9-2AE79225F224}" dt="2023-05-04T01:40:06.311" v="7"/>
          <ac:picMkLst>
            <pc:docMk/>
            <pc:sldMk cId="3180278195" sldId="339"/>
            <ac:picMk id="14" creationId="{80E76F57-3794-5DB0-E452-768CA827533F}"/>
          </ac:picMkLst>
        </pc:picChg>
        <pc:picChg chg="add del mod ord">
          <ac:chgData name="Devin Soeting" userId="1bcac1fc-a246-4b57-ad9d-a9cad6ff128d" providerId="ADAL" clId="{900E4379-2C6A-4988-B8F9-2AE79225F224}" dt="2023-05-04T01:40:57.137" v="8"/>
          <ac:picMkLst>
            <pc:docMk/>
            <pc:sldMk cId="3180278195" sldId="339"/>
            <ac:picMk id="17" creationId="{FD2C6B9A-A1D7-A447-73AA-835367F0FE3A}"/>
          </ac:picMkLst>
        </pc:picChg>
        <pc:picChg chg="add del mod">
          <ac:chgData name="Devin Soeting" userId="1bcac1fc-a246-4b57-ad9d-a9cad6ff128d" providerId="ADAL" clId="{900E4379-2C6A-4988-B8F9-2AE79225F224}" dt="2023-05-04T01:41:00.902" v="10"/>
          <ac:picMkLst>
            <pc:docMk/>
            <pc:sldMk cId="3180278195" sldId="339"/>
            <ac:picMk id="18" creationId="{A78FA697-191B-B72D-BB63-0D45C53CA19B}"/>
          </ac:picMkLst>
        </pc:picChg>
        <pc:picChg chg="add del mod ord">
          <ac:chgData name="Devin Soeting" userId="1bcac1fc-a246-4b57-ad9d-a9cad6ff128d" providerId="ADAL" clId="{900E4379-2C6A-4988-B8F9-2AE79225F224}" dt="2023-05-04T01:41:05.524" v="11"/>
          <ac:picMkLst>
            <pc:docMk/>
            <pc:sldMk cId="3180278195" sldId="339"/>
            <ac:picMk id="22" creationId="{A4A5EA1C-3B22-F00C-5659-F067723AD9CD}"/>
          </ac:picMkLst>
        </pc:picChg>
        <pc:picChg chg="del">
          <ac:chgData name="Devin Soeting" userId="1bcac1fc-a246-4b57-ad9d-a9cad6ff128d" providerId="ADAL" clId="{900E4379-2C6A-4988-B8F9-2AE79225F224}" dt="2023-05-04T01:39:46.785" v="4"/>
          <ac:picMkLst>
            <pc:docMk/>
            <pc:sldMk cId="3180278195" sldId="339"/>
            <ac:picMk id="27" creationId="{CC179715-43DE-0017-3628-F4C67A85EB14}"/>
          </ac:picMkLst>
        </pc:picChg>
        <pc:picChg chg="add del mod">
          <ac:chgData name="Devin Soeting" userId="1bcac1fc-a246-4b57-ad9d-a9cad6ff128d" providerId="ADAL" clId="{900E4379-2C6A-4988-B8F9-2AE79225F224}" dt="2023-05-04T01:45:00.048" v="110"/>
          <ac:picMkLst>
            <pc:docMk/>
            <pc:sldMk cId="3180278195" sldId="339"/>
            <ac:picMk id="30" creationId="{944DBA91-F39D-6C56-90BA-E69DA6B125E0}"/>
          </ac:picMkLst>
        </pc:picChg>
        <pc:picChg chg="add del mod">
          <ac:chgData name="Devin Soeting" userId="1bcac1fc-a246-4b57-ad9d-a9cad6ff128d" providerId="ADAL" clId="{900E4379-2C6A-4988-B8F9-2AE79225F224}" dt="2023-05-04T01:46:14.637" v="154"/>
          <ac:picMkLst>
            <pc:docMk/>
            <pc:sldMk cId="3180278195" sldId="339"/>
            <ac:picMk id="31" creationId="{89C32D6F-CA07-A022-689B-EEAE1980ABAE}"/>
          </ac:picMkLst>
        </pc:picChg>
        <pc:picChg chg="add del mod ord">
          <ac:chgData name="Devin Soeting" userId="1bcac1fc-a246-4b57-ad9d-a9cad6ff128d" providerId="ADAL" clId="{900E4379-2C6A-4988-B8F9-2AE79225F224}" dt="2023-05-04T01:46:33.333" v="155"/>
          <ac:picMkLst>
            <pc:docMk/>
            <pc:sldMk cId="3180278195" sldId="339"/>
            <ac:picMk id="35" creationId="{58127513-8859-9E48-29E1-4AE2A8DDAAE4}"/>
          </ac:picMkLst>
        </pc:picChg>
        <pc:picChg chg="add del mod">
          <ac:chgData name="Devin Soeting" userId="1bcac1fc-a246-4b57-ad9d-a9cad6ff128d" providerId="ADAL" clId="{900E4379-2C6A-4988-B8F9-2AE79225F224}" dt="2023-05-04T01:46:35.339" v="157"/>
          <ac:picMkLst>
            <pc:docMk/>
            <pc:sldMk cId="3180278195" sldId="339"/>
            <ac:picMk id="36" creationId="{370E48AC-ECD6-778C-964D-870B05688468}"/>
          </ac:picMkLst>
        </pc:picChg>
        <pc:picChg chg="add del mod ord">
          <ac:chgData name="Devin Soeting" userId="1bcac1fc-a246-4b57-ad9d-a9cad6ff128d" providerId="ADAL" clId="{900E4379-2C6A-4988-B8F9-2AE79225F224}" dt="2023-05-04T01:47:51.052" v="158"/>
          <ac:picMkLst>
            <pc:docMk/>
            <pc:sldMk cId="3180278195" sldId="339"/>
            <ac:picMk id="39" creationId="{F772BBDB-DA2B-36A4-DCA9-B684D8C33CC8}"/>
          </ac:picMkLst>
        </pc:picChg>
        <pc:picChg chg="add mod">
          <ac:chgData name="Devin Soeting" userId="1bcac1fc-a246-4b57-ad9d-a9cad6ff128d" providerId="ADAL" clId="{900E4379-2C6A-4988-B8F9-2AE79225F224}" dt="2023-05-04T01:47:51.052" v="158"/>
          <ac:picMkLst>
            <pc:docMk/>
            <pc:sldMk cId="3180278195" sldId="339"/>
            <ac:picMk id="40" creationId="{D8736FD4-C19C-AAB7-6638-39172AE431BA}"/>
          </ac:picMkLst>
        </pc:picChg>
      </pc:sldChg>
      <pc:sldChg chg="modTransition">
        <pc:chgData name="Devin Soeting" userId="1bcac1fc-a246-4b57-ad9d-a9cad6ff128d" providerId="ADAL" clId="{900E4379-2C6A-4988-B8F9-2AE79225F224}" dt="2023-05-04T01:32:51.325" v="2"/>
        <pc:sldMkLst>
          <pc:docMk/>
          <pc:sldMk cId="1691981560" sldId="390"/>
        </pc:sldMkLst>
      </pc:sldChg>
      <pc:sldChg chg="addSp delSp modSp mod modTransition modAnim">
        <pc:chgData name="Devin Soeting" userId="1bcac1fc-a246-4b57-ad9d-a9cad6ff128d" providerId="ADAL" clId="{900E4379-2C6A-4988-B8F9-2AE79225F224}" dt="2023-05-04T02:38:51.037" v="319"/>
        <pc:sldMkLst>
          <pc:docMk/>
          <pc:sldMk cId="1427082807" sldId="400"/>
        </pc:sldMkLst>
        <pc:picChg chg="add del mod">
          <ac:chgData name="Devin Soeting" userId="1bcac1fc-a246-4b57-ad9d-a9cad6ff128d" providerId="ADAL" clId="{900E4379-2C6A-4988-B8F9-2AE79225F224}" dt="2023-05-04T02:37:37.017" v="315"/>
          <ac:picMkLst>
            <pc:docMk/>
            <pc:sldMk cId="1427082807" sldId="400"/>
            <ac:picMk id="20" creationId="{4D2E8ED3-56DF-4A5A-04B7-E8B7E1950330}"/>
          </ac:picMkLst>
        </pc:picChg>
        <pc:picChg chg="add del mod ord">
          <ac:chgData name="Devin Soeting" userId="1bcac1fc-a246-4b57-ad9d-a9cad6ff128d" providerId="ADAL" clId="{900E4379-2C6A-4988-B8F9-2AE79225F224}" dt="2023-05-04T02:38:00.299" v="316"/>
          <ac:picMkLst>
            <pc:docMk/>
            <pc:sldMk cId="1427082807" sldId="400"/>
            <ac:picMk id="23" creationId="{E6364B51-AAF5-B9EE-6C1E-42F3E5022B9E}"/>
          </ac:picMkLst>
        </pc:picChg>
        <pc:picChg chg="add del mod">
          <ac:chgData name="Devin Soeting" userId="1bcac1fc-a246-4b57-ad9d-a9cad6ff128d" providerId="ADAL" clId="{900E4379-2C6A-4988-B8F9-2AE79225F224}" dt="2023-05-04T02:38:08.013" v="318"/>
          <ac:picMkLst>
            <pc:docMk/>
            <pc:sldMk cId="1427082807" sldId="400"/>
            <ac:picMk id="30" creationId="{10BC51AA-3EF4-BF6E-9A0E-0E55413EB91E}"/>
          </ac:picMkLst>
        </pc:picChg>
        <pc:picChg chg="add del mod ord">
          <ac:chgData name="Devin Soeting" userId="1bcac1fc-a246-4b57-ad9d-a9cad6ff128d" providerId="ADAL" clId="{900E4379-2C6A-4988-B8F9-2AE79225F224}" dt="2023-05-04T02:38:51.037" v="319"/>
          <ac:picMkLst>
            <pc:docMk/>
            <pc:sldMk cId="1427082807" sldId="400"/>
            <ac:picMk id="35" creationId="{D2B4D4BA-EBFE-399A-CCF2-052B697B6EBC}"/>
          </ac:picMkLst>
        </pc:picChg>
        <pc:picChg chg="add mod">
          <ac:chgData name="Devin Soeting" userId="1bcac1fc-a246-4b57-ad9d-a9cad6ff128d" providerId="ADAL" clId="{900E4379-2C6A-4988-B8F9-2AE79225F224}" dt="2023-05-04T02:38:51.037" v="319"/>
          <ac:picMkLst>
            <pc:docMk/>
            <pc:sldMk cId="1427082807" sldId="400"/>
            <ac:picMk id="44" creationId="{82A4EFBE-8D49-FC48-C463-3E1E2CCB7674}"/>
          </ac:picMkLst>
        </pc:picChg>
      </pc:sldChg>
      <pc:sldChg chg="addSp delSp modSp mod modTransition modAnim modNotesTx">
        <pc:chgData name="Devin Soeting" userId="1bcac1fc-a246-4b57-ad9d-a9cad6ff128d" providerId="ADAL" clId="{900E4379-2C6A-4988-B8F9-2AE79225F224}" dt="2023-05-04T02:01:29.977" v="165"/>
        <pc:sldMkLst>
          <pc:docMk/>
          <pc:sldMk cId="979028330" sldId="412"/>
        </pc:sldMkLst>
        <pc:picChg chg="add del mod">
          <ac:chgData name="Devin Soeting" userId="1bcac1fc-a246-4b57-ad9d-a9cad6ff128d" providerId="ADAL" clId="{900E4379-2C6A-4988-B8F9-2AE79225F224}" dt="2023-05-04T01:59:29.046" v="164"/>
          <ac:picMkLst>
            <pc:docMk/>
            <pc:sldMk cId="979028330" sldId="412"/>
            <ac:picMk id="24" creationId="{F659308F-6380-F401-4868-86827E804A4E}"/>
          </ac:picMkLst>
        </pc:picChg>
        <pc:picChg chg="add del mod ord">
          <ac:chgData name="Devin Soeting" userId="1bcac1fc-a246-4b57-ad9d-a9cad6ff128d" providerId="ADAL" clId="{900E4379-2C6A-4988-B8F9-2AE79225F224}" dt="2023-05-04T02:01:29.977" v="165"/>
          <ac:picMkLst>
            <pc:docMk/>
            <pc:sldMk cId="979028330" sldId="412"/>
            <ac:picMk id="28" creationId="{A54CF9CE-F11D-9FB7-2F6C-0F55DA4B3DF9}"/>
          </ac:picMkLst>
        </pc:picChg>
        <pc:picChg chg="add mod">
          <ac:chgData name="Devin Soeting" userId="1bcac1fc-a246-4b57-ad9d-a9cad6ff128d" providerId="ADAL" clId="{900E4379-2C6A-4988-B8F9-2AE79225F224}" dt="2023-05-04T02:01:29.977" v="165"/>
          <ac:picMkLst>
            <pc:docMk/>
            <pc:sldMk cId="979028330" sldId="412"/>
            <ac:picMk id="29" creationId="{A3382A38-99AC-57FC-5EC1-4B6654A62242}"/>
          </ac:picMkLst>
        </pc:picChg>
      </pc:sldChg>
      <pc:sldChg chg="addSp modSp">
        <pc:chgData name="Devin Soeting" userId="1bcac1fc-a246-4b57-ad9d-a9cad6ff128d" providerId="ADAL" clId="{900E4379-2C6A-4988-B8F9-2AE79225F224}" dt="2023-05-04T02:04:12.099" v="166"/>
        <pc:sldMkLst>
          <pc:docMk/>
          <pc:sldMk cId="3096788415" sldId="458"/>
        </pc:sldMkLst>
        <pc:picChg chg="add mod">
          <ac:chgData name="Devin Soeting" userId="1bcac1fc-a246-4b57-ad9d-a9cad6ff128d" providerId="ADAL" clId="{900E4379-2C6A-4988-B8F9-2AE79225F224}" dt="2023-05-04T02:04:12.099" v="166"/>
          <ac:picMkLst>
            <pc:docMk/>
            <pc:sldMk cId="3096788415" sldId="458"/>
            <ac:picMk id="20" creationId="{56AAB123-1567-6026-6284-3C48C86E4FB6}"/>
          </ac:picMkLst>
        </pc:picChg>
      </pc:sldChg>
      <pc:sldChg chg="addSp delSp modSp mod modTransition modAnim modNotesTx">
        <pc:chgData name="Devin Soeting" userId="1bcac1fc-a246-4b57-ad9d-a9cad6ff128d" providerId="ADAL" clId="{900E4379-2C6A-4988-B8F9-2AE79225F224}" dt="2023-05-04T02:36:35.661" v="312"/>
        <pc:sldMkLst>
          <pc:docMk/>
          <pc:sldMk cId="3656142733" sldId="460"/>
        </pc:sldMkLst>
        <pc:picChg chg="add del mod">
          <ac:chgData name="Devin Soeting" userId="1bcac1fc-a246-4b57-ad9d-a9cad6ff128d" providerId="ADAL" clId="{900E4379-2C6A-4988-B8F9-2AE79225F224}" dt="2023-05-04T02:16:41.354" v="169"/>
          <ac:picMkLst>
            <pc:docMk/>
            <pc:sldMk cId="3656142733" sldId="460"/>
            <ac:picMk id="17" creationId="{30ED9FAD-A160-41ED-9435-CA475DB34225}"/>
          </ac:picMkLst>
        </pc:picChg>
        <pc:picChg chg="add del mod ord">
          <ac:chgData name="Devin Soeting" userId="1bcac1fc-a246-4b57-ad9d-a9cad6ff128d" providerId="ADAL" clId="{900E4379-2C6A-4988-B8F9-2AE79225F224}" dt="2023-05-04T02:17:02.553" v="170"/>
          <ac:picMkLst>
            <pc:docMk/>
            <pc:sldMk cId="3656142733" sldId="460"/>
            <ac:picMk id="20" creationId="{C33AB899-76D0-99DE-B1F4-3821D4488E6B}"/>
          </ac:picMkLst>
        </pc:picChg>
        <pc:picChg chg="add del mod">
          <ac:chgData name="Devin Soeting" userId="1bcac1fc-a246-4b57-ad9d-a9cad6ff128d" providerId="ADAL" clId="{900E4379-2C6A-4988-B8F9-2AE79225F224}" dt="2023-05-04T02:24:24.874" v="280"/>
          <ac:picMkLst>
            <pc:docMk/>
            <pc:sldMk cId="3656142733" sldId="460"/>
            <ac:picMk id="21" creationId="{ED11F152-ED95-EC2F-AACA-2198F87C9358}"/>
          </ac:picMkLst>
        </pc:picChg>
        <pc:picChg chg="add del mod ord">
          <ac:chgData name="Devin Soeting" userId="1bcac1fc-a246-4b57-ad9d-a9cad6ff128d" providerId="ADAL" clId="{900E4379-2C6A-4988-B8F9-2AE79225F224}" dt="2023-05-04T02:24:47.193" v="281"/>
          <ac:picMkLst>
            <pc:docMk/>
            <pc:sldMk cId="3656142733" sldId="460"/>
            <ac:picMk id="25" creationId="{9F523008-6566-186D-66F0-062287A36787}"/>
          </ac:picMkLst>
        </pc:picChg>
        <pc:picChg chg="add del mod">
          <ac:chgData name="Devin Soeting" userId="1bcac1fc-a246-4b57-ad9d-a9cad6ff128d" providerId="ADAL" clId="{900E4379-2C6A-4988-B8F9-2AE79225F224}" dt="2023-05-04T02:24:49.186" v="283"/>
          <ac:picMkLst>
            <pc:docMk/>
            <pc:sldMk cId="3656142733" sldId="460"/>
            <ac:picMk id="26" creationId="{9AFD5F8B-87A7-193C-546C-3322F0607C22}"/>
          </ac:picMkLst>
        </pc:picChg>
        <pc:picChg chg="add del mod ord">
          <ac:chgData name="Devin Soeting" userId="1bcac1fc-a246-4b57-ad9d-a9cad6ff128d" providerId="ADAL" clId="{900E4379-2C6A-4988-B8F9-2AE79225F224}" dt="2023-05-04T02:24:55.041" v="284"/>
          <ac:picMkLst>
            <pc:docMk/>
            <pc:sldMk cId="3656142733" sldId="460"/>
            <ac:picMk id="29" creationId="{2ACECB18-C907-0CA8-32C9-D63D19ED7502}"/>
          </ac:picMkLst>
        </pc:picChg>
        <pc:picChg chg="add del mod">
          <ac:chgData name="Devin Soeting" userId="1bcac1fc-a246-4b57-ad9d-a9cad6ff128d" providerId="ADAL" clId="{900E4379-2C6A-4988-B8F9-2AE79225F224}" dt="2023-05-04T02:25:04.203" v="286"/>
          <ac:picMkLst>
            <pc:docMk/>
            <pc:sldMk cId="3656142733" sldId="460"/>
            <ac:picMk id="30" creationId="{0C91F279-679B-EAEC-A809-C0ADE2677F1F}"/>
          </ac:picMkLst>
        </pc:picChg>
        <pc:picChg chg="add del mod ord">
          <ac:chgData name="Devin Soeting" userId="1bcac1fc-a246-4b57-ad9d-a9cad6ff128d" providerId="ADAL" clId="{900E4379-2C6A-4988-B8F9-2AE79225F224}" dt="2023-05-04T02:25:29.812" v="287"/>
          <ac:picMkLst>
            <pc:docMk/>
            <pc:sldMk cId="3656142733" sldId="460"/>
            <ac:picMk id="33" creationId="{3560F966-E4C7-6B3C-099B-243950DA787C}"/>
          </ac:picMkLst>
        </pc:picChg>
        <pc:picChg chg="add del mod">
          <ac:chgData name="Devin Soeting" userId="1bcac1fc-a246-4b57-ad9d-a9cad6ff128d" providerId="ADAL" clId="{900E4379-2C6A-4988-B8F9-2AE79225F224}" dt="2023-05-04T02:25:38.120" v="289"/>
          <ac:picMkLst>
            <pc:docMk/>
            <pc:sldMk cId="3656142733" sldId="460"/>
            <ac:picMk id="34" creationId="{C8D9A72B-C006-31E5-A594-009B96E07414}"/>
          </ac:picMkLst>
        </pc:picChg>
        <pc:picChg chg="add del mod ord">
          <ac:chgData name="Devin Soeting" userId="1bcac1fc-a246-4b57-ad9d-a9cad6ff128d" providerId="ADAL" clId="{900E4379-2C6A-4988-B8F9-2AE79225F224}" dt="2023-05-04T02:26:48.870" v="290"/>
          <ac:picMkLst>
            <pc:docMk/>
            <pc:sldMk cId="3656142733" sldId="460"/>
            <ac:picMk id="37" creationId="{0C2E8559-CFAC-113A-26F0-629A0FCBACF6}"/>
          </ac:picMkLst>
        </pc:picChg>
        <pc:picChg chg="add del mod">
          <ac:chgData name="Devin Soeting" userId="1bcac1fc-a246-4b57-ad9d-a9cad6ff128d" providerId="ADAL" clId="{900E4379-2C6A-4988-B8F9-2AE79225F224}" dt="2023-05-04T02:28:22.624" v="294"/>
          <ac:picMkLst>
            <pc:docMk/>
            <pc:sldMk cId="3656142733" sldId="460"/>
            <ac:picMk id="38" creationId="{1C299973-2D55-B7AC-EFB3-C98472501905}"/>
          </ac:picMkLst>
        </pc:picChg>
        <pc:picChg chg="add del mod ord">
          <ac:chgData name="Devin Soeting" userId="1bcac1fc-a246-4b57-ad9d-a9cad6ff128d" providerId="ADAL" clId="{900E4379-2C6A-4988-B8F9-2AE79225F224}" dt="2023-05-04T02:29:28.831" v="295"/>
          <ac:picMkLst>
            <pc:docMk/>
            <pc:sldMk cId="3656142733" sldId="460"/>
            <ac:picMk id="43" creationId="{6D2644B7-3AC2-2EF1-9C12-45E567371E00}"/>
          </ac:picMkLst>
        </pc:picChg>
        <pc:picChg chg="add del mod">
          <ac:chgData name="Devin Soeting" userId="1bcac1fc-a246-4b57-ad9d-a9cad6ff128d" providerId="ADAL" clId="{900E4379-2C6A-4988-B8F9-2AE79225F224}" dt="2023-05-04T02:30:06.453" v="305"/>
          <ac:picMkLst>
            <pc:docMk/>
            <pc:sldMk cId="3656142733" sldId="460"/>
            <ac:picMk id="44" creationId="{C5DA985C-BACA-E683-4D8A-36C0534F99F3}"/>
          </ac:picMkLst>
        </pc:picChg>
        <pc:picChg chg="add del mod ord">
          <ac:chgData name="Devin Soeting" userId="1bcac1fc-a246-4b57-ad9d-a9cad6ff128d" providerId="ADAL" clId="{900E4379-2C6A-4988-B8F9-2AE79225F224}" dt="2023-05-04T02:30:21.007" v="306"/>
          <ac:picMkLst>
            <pc:docMk/>
            <pc:sldMk cId="3656142733" sldId="460"/>
            <ac:picMk id="48" creationId="{4A87C9AA-427D-E87C-E09B-DE9CA5DC162A}"/>
          </ac:picMkLst>
        </pc:picChg>
        <pc:picChg chg="add del mod">
          <ac:chgData name="Devin Soeting" userId="1bcac1fc-a246-4b57-ad9d-a9cad6ff128d" providerId="ADAL" clId="{900E4379-2C6A-4988-B8F9-2AE79225F224}" dt="2023-05-04T02:30:22.826" v="308"/>
          <ac:picMkLst>
            <pc:docMk/>
            <pc:sldMk cId="3656142733" sldId="460"/>
            <ac:picMk id="49" creationId="{8FEE61B3-6AAF-5D76-DE8F-744B44B5B5E4}"/>
          </ac:picMkLst>
        </pc:picChg>
        <pc:picChg chg="add del mod ord">
          <ac:chgData name="Devin Soeting" userId="1bcac1fc-a246-4b57-ad9d-a9cad6ff128d" providerId="ADAL" clId="{900E4379-2C6A-4988-B8F9-2AE79225F224}" dt="2023-05-04T02:32:39.521" v="309"/>
          <ac:picMkLst>
            <pc:docMk/>
            <pc:sldMk cId="3656142733" sldId="460"/>
            <ac:picMk id="52" creationId="{CEFAA91F-B2C2-3B70-BAD4-8CB5D7E1E92B}"/>
          </ac:picMkLst>
        </pc:picChg>
        <pc:picChg chg="add del mod">
          <ac:chgData name="Devin Soeting" userId="1bcac1fc-a246-4b57-ad9d-a9cad6ff128d" providerId="ADAL" clId="{900E4379-2C6A-4988-B8F9-2AE79225F224}" dt="2023-05-04T02:34:09.510" v="311"/>
          <ac:picMkLst>
            <pc:docMk/>
            <pc:sldMk cId="3656142733" sldId="460"/>
            <ac:picMk id="53" creationId="{00EAFC92-0296-ED5A-9882-BE527E840430}"/>
          </ac:picMkLst>
        </pc:picChg>
        <pc:picChg chg="add del mod ord">
          <ac:chgData name="Devin Soeting" userId="1bcac1fc-a246-4b57-ad9d-a9cad6ff128d" providerId="ADAL" clId="{900E4379-2C6A-4988-B8F9-2AE79225F224}" dt="2023-05-04T02:36:35.661" v="312"/>
          <ac:picMkLst>
            <pc:docMk/>
            <pc:sldMk cId="3656142733" sldId="460"/>
            <ac:picMk id="58" creationId="{484563A5-15D6-57EC-9659-B2486238AEC6}"/>
          </ac:picMkLst>
        </pc:picChg>
        <pc:picChg chg="add mod">
          <ac:chgData name="Devin Soeting" userId="1bcac1fc-a246-4b57-ad9d-a9cad6ff128d" providerId="ADAL" clId="{900E4379-2C6A-4988-B8F9-2AE79225F224}" dt="2023-05-04T02:36:35.661" v="312"/>
          <ac:picMkLst>
            <pc:docMk/>
            <pc:sldMk cId="3656142733" sldId="460"/>
            <ac:picMk id="59" creationId="{F903D528-8CC6-ECA8-DDA1-926A845E2727}"/>
          </ac:picMkLst>
        </pc:picChg>
      </pc:sldChg>
    </pc:docChg>
  </pc:docChgLst>
  <pc:docChgLst>
    <pc:chgData name="Devin Soeting" userId="1bcac1fc-a246-4b57-ad9d-a9cad6ff128d" providerId="ADAL" clId="{3B781D74-B97F-471E-8504-6A42980E134B}"/>
    <pc:docChg chg="custSel modSld">
      <pc:chgData name="Devin Soeting" userId="1bcac1fc-a246-4b57-ad9d-a9cad6ff128d" providerId="ADAL" clId="{3B781D74-B97F-471E-8504-6A42980E134B}" dt="2023-05-08T16:19:25.218" v="86"/>
      <pc:docMkLst>
        <pc:docMk/>
      </pc:docMkLst>
      <pc:sldChg chg="modTransition">
        <pc:chgData name="Devin Soeting" userId="1bcac1fc-a246-4b57-ad9d-a9cad6ff128d" providerId="ADAL" clId="{3B781D74-B97F-471E-8504-6A42980E134B}" dt="2023-05-08T15:58:28.731" v="2"/>
        <pc:sldMkLst>
          <pc:docMk/>
          <pc:sldMk cId="362465353" sldId="259"/>
        </pc:sldMkLst>
      </pc:sldChg>
      <pc:sldChg chg="modTransition">
        <pc:chgData name="Devin Soeting" userId="1bcac1fc-a246-4b57-ad9d-a9cad6ff128d" providerId="ADAL" clId="{3B781D74-B97F-471E-8504-6A42980E134B}" dt="2023-05-08T16:19:25.218" v="86"/>
        <pc:sldMkLst>
          <pc:docMk/>
          <pc:sldMk cId="3701210754" sldId="277"/>
        </pc:sldMkLst>
      </pc:sldChg>
      <pc:sldChg chg="modSp mod modTransition">
        <pc:chgData name="Devin Soeting" userId="1bcac1fc-a246-4b57-ad9d-a9cad6ff128d" providerId="ADAL" clId="{3B781D74-B97F-471E-8504-6A42980E134B}" dt="2023-05-08T16:08:26.586" v="68" actId="20577"/>
        <pc:sldMkLst>
          <pc:docMk/>
          <pc:sldMk cId="590637316" sldId="335"/>
        </pc:sldMkLst>
        <pc:spChg chg="mod">
          <ac:chgData name="Devin Soeting" userId="1bcac1fc-a246-4b57-ad9d-a9cad6ff128d" providerId="ADAL" clId="{3B781D74-B97F-471E-8504-6A42980E134B}" dt="2023-05-08T16:08:26.586" v="68" actId="20577"/>
          <ac:spMkLst>
            <pc:docMk/>
            <pc:sldMk cId="590637316" sldId="335"/>
            <ac:spMk id="7" creationId="{EB73B0B4-6E7C-46E4-9A12-CAECFA4B4EDC}"/>
          </ac:spMkLst>
        </pc:spChg>
      </pc:sldChg>
      <pc:sldChg chg="modTransition">
        <pc:chgData name="Devin Soeting" userId="1bcac1fc-a246-4b57-ad9d-a9cad6ff128d" providerId="ADAL" clId="{3B781D74-B97F-471E-8504-6A42980E134B}" dt="2023-05-08T16:19:04.277" v="81"/>
        <pc:sldMkLst>
          <pc:docMk/>
          <pc:sldMk cId="3180278195" sldId="339"/>
        </pc:sldMkLst>
      </pc:sldChg>
      <pc:sldChg chg="delSp mod modTransition">
        <pc:chgData name="Devin Soeting" userId="1bcac1fc-a246-4b57-ad9d-a9cad6ff128d" providerId="ADAL" clId="{3B781D74-B97F-471E-8504-6A42980E134B}" dt="2023-05-08T16:18:54.215" v="78"/>
        <pc:sldMkLst>
          <pc:docMk/>
          <pc:sldMk cId="1239608362" sldId="384"/>
        </pc:sldMkLst>
        <pc:spChg chg="del">
          <ac:chgData name="Devin Soeting" userId="1bcac1fc-a246-4b57-ad9d-a9cad6ff128d" providerId="ADAL" clId="{3B781D74-B97F-471E-8504-6A42980E134B}" dt="2023-05-08T16:18:02.700" v="69" actId="478"/>
          <ac:spMkLst>
            <pc:docMk/>
            <pc:sldMk cId="1239608362" sldId="384"/>
            <ac:spMk id="10" creationId="{332513B0-2E53-4451-955E-17325B661893}"/>
          </ac:spMkLst>
        </pc:spChg>
      </pc:sldChg>
      <pc:sldChg chg="modTransition">
        <pc:chgData name="Devin Soeting" userId="1bcac1fc-a246-4b57-ad9d-a9cad6ff128d" providerId="ADAL" clId="{3B781D74-B97F-471E-8504-6A42980E134B}" dt="2023-05-08T15:58:13.159" v="0"/>
        <pc:sldMkLst>
          <pc:docMk/>
          <pc:sldMk cId="2247182158" sldId="389"/>
        </pc:sldMkLst>
      </pc:sldChg>
      <pc:sldChg chg="modTransition">
        <pc:chgData name="Devin Soeting" userId="1bcac1fc-a246-4b57-ad9d-a9cad6ff128d" providerId="ADAL" clId="{3B781D74-B97F-471E-8504-6A42980E134B}" dt="2023-05-08T16:18:47.670" v="76"/>
        <pc:sldMkLst>
          <pc:docMk/>
          <pc:sldMk cId="227586248" sldId="393"/>
        </pc:sldMkLst>
      </pc:sldChg>
      <pc:sldChg chg="modTransition">
        <pc:chgData name="Devin Soeting" userId="1bcac1fc-a246-4b57-ad9d-a9cad6ff128d" providerId="ADAL" clId="{3B781D74-B97F-471E-8504-6A42980E134B}" dt="2023-05-08T16:19:22.592" v="85"/>
        <pc:sldMkLst>
          <pc:docMk/>
          <pc:sldMk cId="1427082807" sldId="400"/>
        </pc:sldMkLst>
      </pc:sldChg>
      <pc:sldChg chg="modTransition">
        <pc:chgData name="Devin Soeting" userId="1bcac1fc-a246-4b57-ad9d-a9cad6ff128d" providerId="ADAL" clId="{3B781D74-B97F-471E-8504-6A42980E134B}" dt="2023-05-08T16:19:08.223" v="82"/>
        <pc:sldMkLst>
          <pc:docMk/>
          <pc:sldMk cId="979028330" sldId="412"/>
        </pc:sldMkLst>
      </pc:sldChg>
      <pc:sldChg chg="modTransition">
        <pc:chgData name="Devin Soeting" userId="1bcac1fc-a246-4b57-ad9d-a9cad6ff128d" providerId="ADAL" clId="{3B781D74-B97F-471E-8504-6A42980E134B}" dt="2023-05-08T16:18:38.170" v="73"/>
        <pc:sldMkLst>
          <pc:docMk/>
          <pc:sldMk cId="961360822" sldId="414"/>
        </pc:sldMkLst>
      </pc:sldChg>
      <pc:sldChg chg="modTransition">
        <pc:chgData name="Devin Soeting" userId="1bcac1fc-a246-4b57-ad9d-a9cad6ff128d" providerId="ADAL" clId="{3B781D74-B97F-471E-8504-6A42980E134B}" dt="2023-05-08T15:58:43.009" v="3"/>
        <pc:sldMkLst>
          <pc:docMk/>
          <pc:sldMk cId="1289995592" sldId="431"/>
        </pc:sldMkLst>
      </pc:sldChg>
      <pc:sldChg chg="modTransition">
        <pc:chgData name="Devin Soeting" userId="1bcac1fc-a246-4b57-ad9d-a9cad6ff128d" providerId="ADAL" clId="{3B781D74-B97F-471E-8504-6A42980E134B}" dt="2023-05-08T16:18:26.813" v="70"/>
        <pc:sldMkLst>
          <pc:docMk/>
          <pc:sldMk cId="3433187369" sldId="445"/>
        </pc:sldMkLst>
      </pc:sldChg>
      <pc:sldChg chg="modTransition">
        <pc:chgData name="Devin Soeting" userId="1bcac1fc-a246-4b57-ad9d-a9cad6ff128d" providerId="ADAL" clId="{3B781D74-B97F-471E-8504-6A42980E134B}" dt="2023-05-08T16:18:58.119" v="79"/>
        <pc:sldMkLst>
          <pc:docMk/>
          <pc:sldMk cId="1872708681" sldId="451"/>
        </pc:sldMkLst>
      </pc:sldChg>
      <pc:sldChg chg="modTransition">
        <pc:chgData name="Devin Soeting" userId="1bcac1fc-a246-4b57-ad9d-a9cad6ff128d" providerId="ADAL" clId="{3B781D74-B97F-471E-8504-6A42980E134B}" dt="2023-05-08T16:19:01.347" v="80"/>
        <pc:sldMkLst>
          <pc:docMk/>
          <pc:sldMk cId="60473226" sldId="455"/>
        </pc:sldMkLst>
      </pc:sldChg>
      <pc:sldChg chg="modTransition">
        <pc:chgData name="Devin Soeting" userId="1bcac1fc-a246-4b57-ad9d-a9cad6ff128d" providerId="ADAL" clId="{3B781D74-B97F-471E-8504-6A42980E134B}" dt="2023-05-08T16:19:16.008" v="83"/>
        <pc:sldMkLst>
          <pc:docMk/>
          <pc:sldMk cId="3096788415" sldId="458"/>
        </pc:sldMkLst>
      </pc:sldChg>
      <pc:sldChg chg="modTransition">
        <pc:chgData name="Devin Soeting" userId="1bcac1fc-a246-4b57-ad9d-a9cad6ff128d" providerId="ADAL" clId="{3B781D74-B97F-471E-8504-6A42980E134B}" dt="2023-05-08T16:19:18.863" v="84"/>
        <pc:sldMkLst>
          <pc:docMk/>
          <pc:sldMk cId="3656142733" sldId="460"/>
        </pc:sldMkLst>
      </pc:sldChg>
      <pc:sldChg chg="modTransition">
        <pc:chgData name="Devin Soeting" userId="1bcac1fc-a246-4b57-ad9d-a9cad6ff128d" providerId="ADAL" clId="{3B781D74-B97F-471E-8504-6A42980E134B}" dt="2023-05-08T16:18:50.191" v="77"/>
        <pc:sldMkLst>
          <pc:docMk/>
          <pc:sldMk cId="2713241187" sldId="461"/>
        </pc:sldMkLst>
      </pc:sldChg>
      <pc:sldChg chg="modTransition">
        <pc:chgData name="Devin Soeting" userId="1bcac1fc-a246-4b57-ad9d-a9cad6ff128d" providerId="ADAL" clId="{3B781D74-B97F-471E-8504-6A42980E134B}" dt="2023-05-08T16:18:31.613" v="71"/>
        <pc:sldMkLst>
          <pc:docMk/>
          <pc:sldMk cId="3985217983" sldId="463"/>
        </pc:sldMkLst>
      </pc:sldChg>
      <pc:sldChg chg="modTransition">
        <pc:chgData name="Devin Soeting" userId="1bcac1fc-a246-4b57-ad9d-a9cad6ff128d" providerId="ADAL" clId="{3B781D74-B97F-471E-8504-6A42980E134B}" dt="2023-05-08T16:18:34.525" v="72"/>
        <pc:sldMkLst>
          <pc:docMk/>
          <pc:sldMk cId="737404403" sldId="464"/>
        </pc:sldMkLst>
      </pc:sldChg>
      <pc:sldChg chg="modTransition">
        <pc:chgData name="Devin Soeting" userId="1bcac1fc-a246-4b57-ad9d-a9cad6ff128d" providerId="ADAL" clId="{3B781D74-B97F-471E-8504-6A42980E134B}" dt="2023-05-08T16:18:44.093" v="75"/>
        <pc:sldMkLst>
          <pc:docMk/>
          <pc:sldMk cId="1282165026" sldId="465"/>
        </pc:sldMkLst>
      </pc:sldChg>
      <pc:sldChg chg="modTransition">
        <pc:chgData name="Devin Soeting" userId="1bcac1fc-a246-4b57-ad9d-a9cad6ff128d" providerId="ADAL" clId="{3B781D74-B97F-471E-8504-6A42980E134B}" dt="2023-05-08T16:18:41.550" v="74"/>
        <pc:sldMkLst>
          <pc:docMk/>
          <pc:sldMk cId="1386149794" sldId="466"/>
        </pc:sldMkLst>
      </pc:sldChg>
      <pc:sldChg chg="modTransition">
        <pc:chgData name="Devin Soeting" userId="1bcac1fc-a246-4b57-ad9d-a9cad6ff128d" providerId="ADAL" clId="{3B781D74-B97F-471E-8504-6A42980E134B}" dt="2023-05-08T15:58:26.478" v="1"/>
        <pc:sldMkLst>
          <pc:docMk/>
          <pc:sldMk cId="1903986513" sldId="46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A7B5BB-A109-4CD4-9095-85F3FE09635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77E75D97-FF60-49F9-BA29-F04DE7FBEAAC}">
      <dgm:prSet phldrT="[Text]" custT="1"/>
      <dgm:spPr/>
      <dgm:t>
        <a:bodyPr/>
        <a:lstStyle/>
        <a:p>
          <a:r>
            <a:rPr lang="en-US" sz="2200" b="1">
              <a:solidFill>
                <a:schemeClr val="tx2"/>
              </a:solidFill>
            </a:rPr>
            <a:t>Natural Environment</a:t>
          </a:r>
        </a:p>
        <a:p>
          <a:r>
            <a:rPr lang="en-US" sz="2200">
              <a:solidFill>
                <a:schemeClr val="tx2"/>
              </a:solidFill>
            </a:rPr>
            <a:t>Impact to Water Quality and Quantity</a:t>
          </a:r>
        </a:p>
        <a:p>
          <a:r>
            <a:rPr lang="en-US" sz="2200">
              <a:solidFill>
                <a:schemeClr val="tx2"/>
              </a:solidFill>
            </a:rPr>
            <a:t>Impact to Aquatic Habitat</a:t>
          </a:r>
        </a:p>
        <a:p>
          <a:r>
            <a:rPr lang="en-US" sz="2200">
              <a:solidFill>
                <a:schemeClr val="tx2"/>
              </a:solidFill>
            </a:rPr>
            <a:t>Impact to Vegetation and Terrestrial Habitat </a:t>
          </a:r>
        </a:p>
        <a:p>
          <a:r>
            <a:rPr lang="en-US" sz="2200">
              <a:solidFill>
                <a:schemeClr val="tx2"/>
              </a:solidFill>
            </a:rPr>
            <a:t>Impact to Designated Sites/Species at Risk/Rare Species </a:t>
          </a:r>
        </a:p>
        <a:p>
          <a:r>
            <a:rPr lang="en-US" sz="2200">
              <a:solidFill>
                <a:schemeClr val="tx2"/>
              </a:solidFill>
            </a:rPr>
            <a:t>Climate Change (greenhouse gas emissions, carbon storage)</a:t>
          </a:r>
        </a:p>
        <a:p>
          <a:endParaRPr lang="en-US" sz="2200">
            <a:solidFill>
              <a:schemeClr val="tx2"/>
            </a:solidFill>
          </a:endParaRPr>
        </a:p>
      </dgm:t>
    </dgm:pt>
    <dgm:pt modelId="{D0C205F3-60F4-4815-8AF0-04BDCCFC3328}" type="parTrans" cxnId="{2B8CBCA8-2D5F-459E-B620-DDDD18900009}">
      <dgm:prSet/>
      <dgm:spPr/>
      <dgm:t>
        <a:bodyPr/>
        <a:lstStyle/>
        <a:p>
          <a:endParaRPr lang="en-US" sz="2200">
            <a:solidFill>
              <a:schemeClr val="tx2"/>
            </a:solidFill>
          </a:endParaRPr>
        </a:p>
      </dgm:t>
    </dgm:pt>
    <dgm:pt modelId="{EAF6DAF9-A5AB-4AC6-A9F0-284080328B6E}" type="sibTrans" cxnId="{2B8CBCA8-2D5F-459E-B620-DDDD18900009}">
      <dgm:prSet/>
      <dgm:spPr/>
      <dgm:t>
        <a:bodyPr/>
        <a:lstStyle/>
        <a:p>
          <a:endParaRPr lang="en-US" sz="2200">
            <a:solidFill>
              <a:schemeClr val="tx2"/>
            </a:solidFill>
          </a:endParaRPr>
        </a:p>
      </dgm:t>
    </dgm:pt>
    <dgm:pt modelId="{1238129A-19E0-4618-94EE-290694C7BEA5}">
      <dgm:prSet phldrT="[Text]" custT="1"/>
      <dgm:spPr>
        <a:ln>
          <a:noFill/>
        </a:ln>
      </dgm:spPr>
      <dgm:t>
        <a:bodyPr/>
        <a:lstStyle/>
        <a:p>
          <a:r>
            <a:rPr lang="en-US" sz="2200" b="1">
              <a:solidFill>
                <a:schemeClr val="tx2"/>
              </a:solidFill>
            </a:rPr>
            <a:t>Socio-Cultural Environment</a:t>
          </a:r>
        </a:p>
        <a:p>
          <a:r>
            <a:rPr lang="en-US" sz="2200">
              <a:solidFill>
                <a:schemeClr val="tx2"/>
              </a:solidFill>
            </a:rPr>
            <a:t>Conformity to Local Planning Provisions (planned road improvements, Active Transportation policy)</a:t>
          </a:r>
        </a:p>
        <a:p>
          <a:r>
            <a:rPr lang="en-US" sz="2200">
              <a:solidFill>
                <a:schemeClr val="tx2"/>
              </a:solidFill>
            </a:rPr>
            <a:t>Property Impacts (property acquisition)</a:t>
          </a:r>
        </a:p>
        <a:p>
          <a:r>
            <a:rPr lang="en-US" sz="2200">
              <a:solidFill>
                <a:schemeClr val="tx2"/>
              </a:solidFill>
            </a:rPr>
            <a:t>Impact to Archaeological Resources</a:t>
          </a:r>
        </a:p>
        <a:p>
          <a:r>
            <a:rPr lang="en-US" sz="2200">
              <a:solidFill>
                <a:schemeClr val="tx2"/>
              </a:solidFill>
            </a:rPr>
            <a:t>Impact to Cultural Heritage Resources</a:t>
          </a:r>
        </a:p>
      </dgm:t>
    </dgm:pt>
    <dgm:pt modelId="{9A4D8355-4B4F-4E06-B541-69D48153F2D8}" type="parTrans" cxnId="{AF03B93F-E14E-4B24-AFAD-59441694D9CD}">
      <dgm:prSet/>
      <dgm:spPr/>
      <dgm:t>
        <a:bodyPr/>
        <a:lstStyle/>
        <a:p>
          <a:endParaRPr lang="en-US" sz="2200">
            <a:solidFill>
              <a:schemeClr val="tx2"/>
            </a:solidFill>
          </a:endParaRPr>
        </a:p>
      </dgm:t>
    </dgm:pt>
    <dgm:pt modelId="{6E6CE732-DEBD-4681-A0D8-FF3F5BA6CB68}" type="sibTrans" cxnId="{AF03B93F-E14E-4B24-AFAD-59441694D9CD}">
      <dgm:prSet/>
      <dgm:spPr/>
      <dgm:t>
        <a:bodyPr/>
        <a:lstStyle/>
        <a:p>
          <a:endParaRPr lang="en-US" sz="2200">
            <a:solidFill>
              <a:schemeClr val="tx2"/>
            </a:solidFill>
          </a:endParaRPr>
        </a:p>
      </dgm:t>
    </dgm:pt>
    <dgm:pt modelId="{B22162F5-581A-4A97-B191-D052B1368EDD}">
      <dgm:prSet phldrT="[Text]" custT="1"/>
      <dgm:spPr/>
      <dgm:t>
        <a:bodyPr/>
        <a:lstStyle/>
        <a:p>
          <a:r>
            <a:rPr lang="en-US" sz="2200" b="1">
              <a:solidFill>
                <a:schemeClr val="tx2"/>
              </a:solidFill>
            </a:rPr>
            <a:t>Financial Environment</a:t>
          </a:r>
        </a:p>
        <a:p>
          <a:r>
            <a:rPr lang="en-US" sz="2200">
              <a:solidFill>
                <a:schemeClr val="tx2"/>
              </a:solidFill>
            </a:rPr>
            <a:t>Capital Costs</a:t>
          </a:r>
        </a:p>
        <a:p>
          <a:r>
            <a:rPr lang="en-US" sz="2200">
              <a:solidFill>
                <a:schemeClr val="tx2"/>
              </a:solidFill>
            </a:rPr>
            <a:t>Operating and Maintenance</a:t>
          </a:r>
        </a:p>
        <a:p>
          <a:r>
            <a:rPr lang="en-US" sz="2200">
              <a:solidFill>
                <a:schemeClr val="tx2"/>
              </a:solidFill>
            </a:rPr>
            <a:t>Net Present Value</a:t>
          </a:r>
        </a:p>
        <a:p>
          <a:endParaRPr lang="en-US" sz="2200">
            <a:solidFill>
              <a:schemeClr val="tx2"/>
            </a:solidFill>
          </a:endParaRPr>
        </a:p>
      </dgm:t>
    </dgm:pt>
    <dgm:pt modelId="{18E7EB32-1719-4064-AB5C-64183C986204}" type="parTrans" cxnId="{223ED586-A32E-4FB5-B90D-ACF53046EF5A}">
      <dgm:prSet/>
      <dgm:spPr/>
      <dgm:t>
        <a:bodyPr/>
        <a:lstStyle/>
        <a:p>
          <a:endParaRPr lang="en-US" sz="2200">
            <a:solidFill>
              <a:schemeClr val="tx2"/>
            </a:solidFill>
          </a:endParaRPr>
        </a:p>
      </dgm:t>
    </dgm:pt>
    <dgm:pt modelId="{22A821D3-9C1C-4613-8098-B33AEDAB2351}" type="sibTrans" cxnId="{223ED586-A32E-4FB5-B90D-ACF53046EF5A}">
      <dgm:prSet/>
      <dgm:spPr/>
      <dgm:t>
        <a:bodyPr/>
        <a:lstStyle/>
        <a:p>
          <a:endParaRPr lang="en-US" sz="2200">
            <a:solidFill>
              <a:schemeClr val="tx2"/>
            </a:solidFill>
          </a:endParaRPr>
        </a:p>
      </dgm:t>
    </dgm:pt>
    <dgm:pt modelId="{D7EB8907-FB77-4F1C-A405-712C0CB33E43}">
      <dgm:prSet phldrT="[Text]" custT="1"/>
      <dgm:spPr/>
      <dgm:t>
        <a:bodyPr/>
        <a:lstStyle/>
        <a:p>
          <a:pPr rtl="0"/>
          <a:r>
            <a:rPr lang="en-US" sz="2200" b="1">
              <a:solidFill>
                <a:schemeClr val="tx2"/>
              </a:solidFill>
            </a:rPr>
            <a:t>Technical Environment</a:t>
          </a:r>
          <a:endParaRPr lang="en-US" sz="2200" b="1">
            <a:solidFill>
              <a:schemeClr val="tx2"/>
            </a:solidFill>
            <a:latin typeface="Arial" panose="020B0604020202020204"/>
          </a:endParaRPr>
        </a:p>
        <a:p>
          <a:pPr rtl="0"/>
          <a:r>
            <a:rPr lang="en-US" sz="2200">
              <a:solidFill>
                <a:schemeClr val="tx2"/>
              </a:solidFill>
              <a:latin typeface="Arial" panose="020B0604020202020204"/>
            </a:rPr>
            <a:t>Structural - Condition and Load Capacity </a:t>
          </a:r>
        </a:p>
        <a:p>
          <a:r>
            <a:rPr lang="en-US" sz="2200">
              <a:solidFill>
                <a:schemeClr val="tx2"/>
              </a:solidFill>
              <a:latin typeface="Arial" panose="020B0604020202020204"/>
            </a:rPr>
            <a:t>Geometry - Road and Bridge Profile and Width</a:t>
          </a:r>
        </a:p>
        <a:p>
          <a:pPr rtl="0"/>
          <a:endParaRPr lang="en-US" sz="2200">
            <a:solidFill>
              <a:schemeClr val="tx2"/>
            </a:solidFill>
          </a:endParaRPr>
        </a:p>
        <a:p>
          <a:pPr algn="l"/>
          <a:endParaRPr lang="en-US" sz="2200">
            <a:solidFill>
              <a:schemeClr val="tx2"/>
            </a:solidFill>
            <a:latin typeface="Arial" panose="020B0604020202020204"/>
          </a:endParaRPr>
        </a:p>
        <a:p>
          <a:pPr rtl="0"/>
          <a:endParaRPr lang="en-US" sz="2200">
            <a:solidFill>
              <a:schemeClr val="tx2"/>
            </a:solidFill>
            <a:latin typeface="Arial" panose="020B0604020202020204"/>
          </a:endParaRPr>
        </a:p>
      </dgm:t>
    </dgm:pt>
    <dgm:pt modelId="{D1CE773C-7A29-41F9-BDE7-8438A55F0A00}" type="parTrans" cxnId="{B9A5C738-AE2E-468C-9746-5F9FD9358F8A}">
      <dgm:prSet/>
      <dgm:spPr/>
      <dgm:t>
        <a:bodyPr/>
        <a:lstStyle/>
        <a:p>
          <a:endParaRPr lang="en-US" sz="2200">
            <a:solidFill>
              <a:schemeClr val="tx2"/>
            </a:solidFill>
          </a:endParaRPr>
        </a:p>
      </dgm:t>
    </dgm:pt>
    <dgm:pt modelId="{8F67E6B6-ACF0-47D2-A877-7D96CF929656}" type="sibTrans" cxnId="{B9A5C738-AE2E-468C-9746-5F9FD9358F8A}">
      <dgm:prSet/>
      <dgm:spPr/>
      <dgm:t>
        <a:bodyPr/>
        <a:lstStyle/>
        <a:p>
          <a:endParaRPr lang="en-US" sz="2200">
            <a:solidFill>
              <a:schemeClr val="tx2"/>
            </a:solidFill>
          </a:endParaRPr>
        </a:p>
      </dgm:t>
    </dgm:pt>
    <dgm:pt modelId="{193DD4E8-DDB6-4143-B5F7-C112A9A487CC}" type="pres">
      <dgm:prSet presAssocID="{A3A7B5BB-A109-4CD4-9095-85F3FE096357}" presName="vert0" presStyleCnt="0">
        <dgm:presLayoutVars>
          <dgm:dir/>
          <dgm:animOne val="branch"/>
          <dgm:animLvl val="lvl"/>
        </dgm:presLayoutVars>
      </dgm:prSet>
      <dgm:spPr/>
    </dgm:pt>
    <dgm:pt modelId="{6F189BDF-519E-4618-90E1-8142AACC2B67}" type="pres">
      <dgm:prSet presAssocID="{77E75D97-FF60-49F9-BA29-F04DE7FBEAAC}" presName="thickLine" presStyleLbl="alignNode1" presStyleIdx="0" presStyleCnt="4"/>
      <dgm:spPr/>
    </dgm:pt>
    <dgm:pt modelId="{972A7FD3-D7E0-42C9-AC92-87763B07AFB0}" type="pres">
      <dgm:prSet presAssocID="{77E75D97-FF60-49F9-BA29-F04DE7FBEAAC}" presName="horz1" presStyleCnt="0"/>
      <dgm:spPr/>
    </dgm:pt>
    <dgm:pt modelId="{353657E1-DFC4-49FA-85BE-47CB069EE177}" type="pres">
      <dgm:prSet presAssocID="{77E75D97-FF60-49F9-BA29-F04DE7FBEAAC}" presName="tx1" presStyleLbl="revTx" presStyleIdx="0" presStyleCnt="4" custScaleY="67410"/>
      <dgm:spPr/>
    </dgm:pt>
    <dgm:pt modelId="{6C0465AF-8957-45F5-B3ED-581C21319006}" type="pres">
      <dgm:prSet presAssocID="{77E75D97-FF60-49F9-BA29-F04DE7FBEAAC}" presName="vert1" presStyleCnt="0"/>
      <dgm:spPr/>
    </dgm:pt>
    <dgm:pt modelId="{61E756D0-7A68-44D8-8A2D-B0217D75C0F4}" type="pres">
      <dgm:prSet presAssocID="{1238129A-19E0-4618-94EE-290694C7BEA5}" presName="thickLine" presStyleLbl="alignNode1" presStyleIdx="1" presStyleCnt="4"/>
      <dgm:spPr/>
    </dgm:pt>
    <dgm:pt modelId="{ED957D64-4246-497C-B2FA-78A8605DC231}" type="pres">
      <dgm:prSet presAssocID="{1238129A-19E0-4618-94EE-290694C7BEA5}" presName="horz1" presStyleCnt="0"/>
      <dgm:spPr/>
    </dgm:pt>
    <dgm:pt modelId="{EAC25CE8-D067-4CC0-8A38-8D8AE2DC122B}" type="pres">
      <dgm:prSet presAssocID="{1238129A-19E0-4618-94EE-290694C7BEA5}" presName="tx1" presStyleLbl="revTx" presStyleIdx="1" presStyleCnt="4" custScaleY="63164" custLinFactNeighborX="262" custLinFactNeighborY="-714"/>
      <dgm:spPr/>
    </dgm:pt>
    <dgm:pt modelId="{1490318D-8C61-4FAA-A3CB-F539007D4204}" type="pres">
      <dgm:prSet presAssocID="{1238129A-19E0-4618-94EE-290694C7BEA5}" presName="vert1" presStyleCnt="0"/>
      <dgm:spPr/>
    </dgm:pt>
    <dgm:pt modelId="{FA509087-E796-4A43-8652-AD2F5EDA2BD3}" type="pres">
      <dgm:prSet presAssocID="{B22162F5-581A-4A97-B191-D052B1368EDD}" presName="thickLine" presStyleLbl="alignNode1" presStyleIdx="2" presStyleCnt="4"/>
      <dgm:spPr/>
    </dgm:pt>
    <dgm:pt modelId="{81CFA173-7D4B-4ADA-93E9-6A19FF684834}" type="pres">
      <dgm:prSet presAssocID="{B22162F5-581A-4A97-B191-D052B1368EDD}" presName="horz1" presStyleCnt="0"/>
      <dgm:spPr/>
    </dgm:pt>
    <dgm:pt modelId="{AFF7D0A0-8870-4958-9C03-4F3D364AAECC}" type="pres">
      <dgm:prSet presAssocID="{B22162F5-581A-4A97-B191-D052B1368EDD}" presName="tx1" presStyleLbl="revTx" presStyleIdx="2" presStyleCnt="4" custScaleY="45141" custLinFactNeighborY="-106"/>
      <dgm:spPr/>
    </dgm:pt>
    <dgm:pt modelId="{197C7131-AA26-4A34-9286-6158354C9C2F}" type="pres">
      <dgm:prSet presAssocID="{B22162F5-581A-4A97-B191-D052B1368EDD}" presName="vert1" presStyleCnt="0"/>
      <dgm:spPr/>
    </dgm:pt>
    <dgm:pt modelId="{49B7E9A3-1AE0-4D27-B2FF-B839A8195AFF}" type="pres">
      <dgm:prSet presAssocID="{D7EB8907-FB77-4F1C-A405-712C0CB33E43}" presName="thickLine" presStyleLbl="alignNode1" presStyleIdx="3" presStyleCnt="4"/>
      <dgm:spPr/>
    </dgm:pt>
    <dgm:pt modelId="{B6591C9A-A2C3-4F5C-A37E-26EA76D3F2DB}" type="pres">
      <dgm:prSet presAssocID="{D7EB8907-FB77-4F1C-A405-712C0CB33E43}" presName="horz1" presStyleCnt="0"/>
      <dgm:spPr/>
    </dgm:pt>
    <dgm:pt modelId="{2B489D0E-3E11-4B43-BB2B-D34EDD6CAD6D}" type="pres">
      <dgm:prSet presAssocID="{D7EB8907-FB77-4F1C-A405-712C0CB33E43}" presName="tx1" presStyleLbl="revTx" presStyleIdx="3" presStyleCnt="4" custScaleY="40887"/>
      <dgm:spPr/>
    </dgm:pt>
    <dgm:pt modelId="{21F80B09-29A2-4474-A446-11E9D030FC78}" type="pres">
      <dgm:prSet presAssocID="{D7EB8907-FB77-4F1C-A405-712C0CB33E43}" presName="vert1" presStyleCnt="0"/>
      <dgm:spPr/>
    </dgm:pt>
  </dgm:ptLst>
  <dgm:cxnLst>
    <dgm:cxn modelId="{E4D3331E-223D-451F-8AD1-7DBF86F1DDA8}" type="presOf" srcId="{D7EB8907-FB77-4F1C-A405-712C0CB33E43}" destId="{2B489D0E-3E11-4B43-BB2B-D34EDD6CAD6D}" srcOrd="0" destOrd="0" presId="urn:microsoft.com/office/officeart/2008/layout/LinedList"/>
    <dgm:cxn modelId="{A46AD035-3DA2-4E20-8B7C-A980349549EB}" type="presOf" srcId="{B22162F5-581A-4A97-B191-D052B1368EDD}" destId="{AFF7D0A0-8870-4958-9C03-4F3D364AAECC}" srcOrd="0" destOrd="0" presId="urn:microsoft.com/office/officeart/2008/layout/LinedList"/>
    <dgm:cxn modelId="{80327538-4E2D-4159-AD8C-8B5972C7E548}" type="presOf" srcId="{77E75D97-FF60-49F9-BA29-F04DE7FBEAAC}" destId="{353657E1-DFC4-49FA-85BE-47CB069EE177}" srcOrd="0" destOrd="0" presId="urn:microsoft.com/office/officeart/2008/layout/LinedList"/>
    <dgm:cxn modelId="{B9A5C738-AE2E-468C-9746-5F9FD9358F8A}" srcId="{A3A7B5BB-A109-4CD4-9095-85F3FE096357}" destId="{D7EB8907-FB77-4F1C-A405-712C0CB33E43}" srcOrd="3" destOrd="0" parTransId="{D1CE773C-7A29-41F9-BDE7-8438A55F0A00}" sibTransId="{8F67E6B6-ACF0-47D2-A877-7D96CF929656}"/>
    <dgm:cxn modelId="{AF03B93F-E14E-4B24-AFAD-59441694D9CD}" srcId="{A3A7B5BB-A109-4CD4-9095-85F3FE096357}" destId="{1238129A-19E0-4618-94EE-290694C7BEA5}" srcOrd="1" destOrd="0" parTransId="{9A4D8355-4B4F-4E06-B541-69D48153F2D8}" sibTransId="{6E6CE732-DEBD-4681-A0D8-FF3F5BA6CB68}"/>
    <dgm:cxn modelId="{3B5D5F72-EFD2-458A-91AD-35E7DE0D8B40}" type="presOf" srcId="{1238129A-19E0-4618-94EE-290694C7BEA5}" destId="{EAC25CE8-D067-4CC0-8A38-8D8AE2DC122B}" srcOrd="0" destOrd="0" presId="urn:microsoft.com/office/officeart/2008/layout/LinedList"/>
    <dgm:cxn modelId="{223ED586-A32E-4FB5-B90D-ACF53046EF5A}" srcId="{A3A7B5BB-A109-4CD4-9095-85F3FE096357}" destId="{B22162F5-581A-4A97-B191-D052B1368EDD}" srcOrd="2" destOrd="0" parTransId="{18E7EB32-1719-4064-AB5C-64183C986204}" sibTransId="{22A821D3-9C1C-4613-8098-B33AEDAB2351}"/>
    <dgm:cxn modelId="{2B8CBCA8-2D5F-459E-B620-DDDD18900009}" srcId="{A3A7B5BB-A109-4CD4-9095-85F3FE096357}" destId="{77E75D97-FF60-49F9-BA29-F04DE7FBEAAC}" srcOrd="0" destOrd="0" parTransId="{D0C205F3-60F4-4815-8AF0-04BDCCFC3328}" sibTransId="{EAF6DAF9-A5AB-4AC6-A9F0-284080328B6E}"/>
    <dgm:cxn modelId="{829B7BB1-3798-4B51-BC25-E2EAEC3E8539}" type="presOf" srcId="{A3A7B5BB-A109-4CD4-9095-85F3FE096357}" destId="{193DD4E8-DDB6-4143-B5F7-C112A9A487CC}" srcOrd="0" destOrd="0" presId="urn:microsoft.com/office/officeart/2008/layout/LinedList"/>
    <dgm:cxn modelId="{02857AF8-C339-4E48-87DD-967CA2E1B5D6}" type="presParOf" srcId="{193DD4E8-DDB6-4143-B5F7-C112A9A487CC}" destId="{6F189BDF-519E-4618-90E1-8142AACC2B67}" srcOrd="0" destOrd="0" presId="urn:microsoft.com/office/officeart/2008/layout/LinedList"/>
    <dgm:cxn modelId="{F6A503A7-1EE7-4456-AE55-0444830D3FB2}" type="presParOf" srcId="{193DD4E8-DDB6-4143-B5F7-C112A9A487CC}" destId="{972A7FD3-D7E0-42C9-AC92-87763B07AFB0}" srcOrd="1" destOrd="0" presId="urn:microsoft.com/office/officeart/2008/layout/LinedList"/>
    <dgm:cxn modelId="{0B629671-A680-422F-85EE-533C1C48B604}" type="presParOf" srcId="{972A7FD3-D7E0-42C9-AC92-87763B07AFB0}" destId="{353657E1-DFC4-49FA-85BE-47CB069EE177}" srcOrd="0" destOrd="0" presId="urn:microsoft.com/office/officeart/2008/layout/LinedList"/>
    <dgm:cxn modelId="{443F8FA3-7489-4908-A347-B512D1320BA9}" type="presParOf" srcId="{972A7FD3-D7E0-42C9-AC92-87763B07AFB0}" destId="{6C0465AF-8957-45F5-B3ED-581C21319006}" srcOrd="1" destOrd="0" presId="urn:microsoft.com/office/officeart/2008/layout/LinedList"/>
    <dgm:cxn modelId="{E7DE1E31-2DD3-43E1-815B-AF26B8A583DB}" type="presParOf" srcId="{193DD4E8-DDB6-4143-B5F7-C112A9A487CC}" destId="{61E756D0-7A68-44D8-8A2D-B0217D75C0F4}" srcOrd="2" destOrd="0" presId="urn:microsoft.com/office/officeart/2008/layout/LinedList"/>
    <dgm:cxn modelId="{5F596151-E986-4306-81BE-B0FA70925A93}" type="presParOf" srcId="{193DD4E8-DDB6-4143-B5F7-C112A9A487CC}" destId="{ED957D64-4246-497C-B2FA-78A8605DC231}" srcOrd="3" destOrd="0" presId="urn:microsoft.com/office/officeart/2008/layout/LinedList"/>
    <dgm:cxn modelId="{55883B26-B0FD-455C-B0E4-2F5EC2501868}" type="presParOf" srcId="{ED957D64-4246-497C-B2FA-78A8605DC231}" destId="{EAC25CE8-D067-4CC0-8A38-8D8AE2DC122B}" srcOrd="0" destOrd="0" presId="urn:microsoft.com/office/officeart/2008/layout/LinedList"/>
    <dgm:cxn modelId="{D07E11CB-3BCA-44DC-BA05-5015120C368E}" type="presParOf" srcId="{ED957D64-4246-497C-B2FA-78A8605DC231}" destId="{1490318D-8C61-4FAA-A3CB-F539007D4204}" srcOrd="1" destOrd="0" presId="urn:microsoft.com/office/officeart/2008/layout/LinedList"/>
    <dgm:cxn modelId="{31EC96AE-B845-4BDD-AE4A-D4024B6D0F28}" type="presParOf" srcId="{193DD4E8-DDB6-4143-B5F7-C112A9A487CC}" destId="{FA509087-E796-4A43-8652-AD2F5EDA2BD3}" srcOrd="4" destOrd="0" presId="urn:microsoft.com/office/officeart/2008/layout/LinedList"/>
    <dgm:cxn modelId="{997FC85E-D81E-4A41-B2A5-ED22D981BE7E}" type="presParOf" srcId="{193DD4E8-DDB6-4143-B5F7-C112A9A487CC}" destId="{81CFA173-7D4B-4ADA-93E9-6A19FF684834}" srcOrd="5" destOrd="0" presId="urn:microsoft.com/office/officeart/2008/layout/LinedList"/>
    <dgm:cxn modelId="{9BE6BEF0-9E5F-4152-9D61-DBE62D75FF50}" type="presParOf" srcId="{81CFA173-7D4B-4ADA-93E9-6A19FF684834}" destId="{AFF7D0A0-8870-4958-9C03-4F3D364AAECC}" srcOrd="0" destOrd="0" presId="urn:microsoft.com/office/officeart/2008/layout/LinedList"/>
    <dgm:cxn modelId="{B412A633-38AF-4B6E-8775-D8E64248D61E}" type="presParOf" srcId="{81CFA173-7D4B-4ADA-93E9-6A19FF684834}" destId="{197C7131-AA26-4A34-9286-6158354C9C2F}" srcOrd="1" destOrd="0" presId="urn:microsoft.com/office/officeart/2008/layout/LinedList"/>
    <dgm:cxn modelId="{CAF40467-401E-40CD-9666-6022E3CC7B26}" type="presParOf" srcId="{193DD4E8-DDB6-4143-B5F7-C112A9A487CC}" destId="{49B7E9A3-1AE0-4D27-B2FF-B839A8195AFF}" srcOrd="6" destOrd="0" presId="urn:microsoft.com/office/officeart/2008/layout/LinedList"/>
    <dgm:cxn modelId="{BB3A53D0-D53F-439E-93C1-12A61B952D7B}" type="presParOf" srcId="{193DD4E8-DDB6-4143-B5F7-C112A9A487CC}" destId="{B6591C9A-A2C3-4F5C-A37E-26EA76D3F2DB}" srcOrd="7" destOrd="0" presId="urn:microsoft.com/office/officeart/2008/layout/LinedList"/>
    <dgm:cxn modelId="{4FFC8D79-ECDD-454D-B614-E4CB599726CA}" type="presParOf" srcId="{B6591C9A-A2C3-4F5C-A37E-26EA76D3F2DB}" destId="{2B489D0E-3E11-4B43-BB2B-D34EDD6CAD6D}" srcOrd="0" destOrd="0" presId="urn:microsoft.com/office/officeart/2008/layout/LinedList"/>
    <dgm:cxn modelId="{1BF4916A-5C87-48B2-8F37-5C583FF59426}" type="presParOf" srcId="{B6591C9A-A2C3-4F5C-A37E-26EA76D3F2DB}" destId="{21F80B09-29A2-4474-A446-11E9D030FC78}"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189BDF-519E-4618-90E1-8142AACC2B67}">
      <dsp:nvSpPr>
        <dsp:cNvPr id="0" name=""/>
        <dsp:cNvSpPr/>
      </dsp:nvSpPr>
      <dsp:spPr>
        <a:xfrm>
          <a:off x="0" y="2384"/>
          <a:ext cx="1025299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3657E1-DFC4-49FA-85BE-47CB069EE177}">
      <dsp:nvSpPr>
        <dsp:cNvPr id="0" name=""/>
        <dsp:cNvSpPr/>
      </dsp:nvSpPr>
      <dsp:spPr>
        <a:xfrm>
          <a:off x="0" y="2384"/>
          <a:ext cx="10252999" cy="2733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a:solidFill>
                <a:schemeClr val="tx2"/>
              </a:solidFill>
            </a:rPr>
            <a:t>Natural Environment</a:t>
          </a:r>
        </a:p>
        <a:p>
          <a:pPr marL="0" lvl="0" indent="0" algn="l" defTabSz="977900">
            <a:lnSpc>
              <a:spcPct val="90000"/>
            </a:lnSpc>
            <a:spcBef>
              <a:spcPct val="0"/>
            </a:spcBef>
            <a:spcAft>
              <a:spcPct val="35000"/>
            </a:spcAft>
            <a:buNone/>
          </a:pPr>
          <a:r>
            <a:rPr lang="en-US" sz="2200" kern="1200">
              <a:solidFill>
                <a:schemeClr val="tx2"/>
              </a:solidFill>
            </a:rPr>
            <a:t>Impact to Water Quality and Quantity</a:t>
          </a:r>
        </a:p>
        <a:p>
          <a:pPr marL="0" lvl="0" indent="0" algn="l" defTabSz="977900">
            <a:lnSpc>
              <a:spcPct val="90000"/>
            </a:lnSpc>
            <a:spcBef>
              <a:spcPct val="0"/>
            </a:spcBef>
            <a:spcAft>
              <a:spcPct val="35000"/>
            </a:spcAft>
            <a:buNone/>
          </a:pPr>
          <a:r>
            <a:rPr lang="en-US" sz="2200" kern="1200">
              <a:solidFill>
                <a:schemeClr val="tx2"/>
              </a:solidFill>
            </a:rPr>
            <a:t>Impact to Aquatic Habitat</a:t>
          </a:r>
        </a:p>
        <a:p>
          <a:pPr marL="0" lvl="0" indent="0" algn="l" defTabSz="977900">
            <a:lnSpc>
              <a:spcPct val="90000"/>
            </a:lnSpc>
            <a:spcBef>
              <a:spcPct val="0"/>
            </a:spcBef>
            <a:spcAft>
              <a:spcPct val="35000"/>
            </a:spcAft>
            <a:buNone/>
          </a:pPr>
          <a:r>
            <a:rPr lang="en-US" sz="2200" kern="1200">
              <a:solidFill>
                <a:schemeClr val="tx2"/>
              </a:solidFill>
            </a:rPr>
            <a:t>Impact to Vegetation and Terrestrial Habitat </a:t>
          </a:r>
        </a:p>
        <a:p>
          <a:pPr marL="0" lvl="0" indent="0" algn="l" defTabSz="977900">
            <a:lnSpc>
              <a:spcPct val="90000"/>
            </a:lnSpc>
            <a:spcBef>
              <a:spcPct val="0"/>
            </a:spcBef>
            <a:spcAft>
              <a:spcPct val="35000"/>
            </a:spcAft>
            <a:buNone/>
          </a:pPr>
          <a:r>
            <a:rPr lang="en-US" sz="2200" kern="1200">
              <a:solidFill>
                <a:schemeClr val="tx2"/>
              </a:solidFill>
            </a:rPr>
            <a:t>Impact to Designated Sites/Species at Risk/Rare Species </a:t>
          </a:r>
        </a:p>
        <a:p>
          <a:pPr marL="0" lvl="0" indent="0" algn="l" defTabSz="977900">
            <a:lnSpc>
              <a:spcPct val="90000"/>
            </a:lnSpc>
            <a:spcBef>
              <a:spcPct val="0"/>
            </a:spcBef>
            <a:spcAft>
              <a:spcPct val="35000"/>
            </a:spcAft>
            <a:buNone/>
          </a:pPr>
          <a:r>
            <a:rPr lang="en-US" sz="2200" kern="1200">
              <a:solidFill>
                <a:schemeClr val="tx2"/>
              </a:solidFill>
            </a:rPr>
            <a:t>Climate Change (greenhouse gas emissions, carbon storage)</a:t>
          </a:r>
        </a:p>
        <a:p>
          <a:pPr marL="0" lvl="0" indent="0" algn="l" defTabSz="977900">
            <a:lnSpc>
              <a:spcPct val="90000"/>
            </a:lnSpc>
            <a:spcBef>
              <a:spcPct val="0"/>
            </a:spcBef>
            <a:spcAft>
              <a:spcPct val="35000"/>
            </a:spcAft>
            <a:buNone/>
          </a:pPr>
          <a:endParaRPr lang="en-US" sz="2200" kern="1200">
            <a:solidFill>
              <a:schemeClr val="tx2"/>
            </a:solidFill>
          </a:endParaRPr>
        </a:p>
      </dsp:txBody>
      <dsp:txXfrm>
        <a:off x="0" y="2384"/>
        <a:ext cx="10252999" cy="2733823"/>
      </dsp:txXfrm>
    </dsp:sp>
    <dsp:sp modelId="{61E756D0-7A68-44D8-8A2D-B0217D75C0F4}">
      <dsp:nvSpPr>
        <dsp:cNvPr id="0" name=""/>
        <dsp:cNvSpPr/>
      </dsp:nvSpPr>
      <dsp:spPr>
        <a:xfrm>
          <a:off x="0" y="2736208"/>
          <a:ext cx="1025299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C25CE8-D067-4CC0-8A38-8D8AE2DC122B}">
      <dsp:nvSpPr>
        <dsp:cNvPr id="0" name=""/>
        <dsp:cNvSpPr/>
      </dsp:nvSpPr>
      <dsp:spPr>
        <a:xfrm>
          <a:off x="0" y="2707251"/>
          <a:ext cx="10252999" cy="2561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a:solidFill>
                <a:schemeClr val="tx2"/>
              </a:solidFill>
            </a:rPr>
            <a:t>Socio-Cultural Environment</a:t>
          </a:r>
        </a:p>
        <a:p>
          <a:pPr marL="0" lvl="0" indent="0" algn="l" defTabSz="977900">
            <a:lnSpc>
              <a:spcPct val="90000"/>
            </a:lnSpc>
            <a:spcBef>
              <a:spcPct val="0"/>
            </a:spcBef>
            <a:spcAft>
              <a:spcPct val="35000"/>
            </a:spcAft>
            <a:buNone/>
          </a:pPr>
          <a:r>
            <a:rPr lang="en-US" sz="2200" kern="1200">
              <a:solidFill>
                <a:schemeClr val="tx2"/>
              </a:solidFill>
            </a:rPr>
            <a:t>Conformity to Local Planning Provisions (planned road improvements, Active Transportation policy)</a:t>
          </a:r>
        </a:p>
        <a:p>
          <a:pPr marL="0" lvl="0" indent="0" algn="l" defTabSz="977900">
            <a:lnSpc>
              <a:spcPct val="90000"/>
            </a:lnSpc>
            <a:spcBef>
              <a:spcPct val="0"/>
            </a:spcBef>
            <a:spcAft>
              <a:spcPct val="35000"/>
            </a:spcAft>
            <a:buNone/>
          </a:pPr>
          <a:r>
            <a:rPr lang="en-US" sz="2200" kern="1200">
              <a:solidFill>
                <a:schemeClr val="tx2"/>
              </a:solidFill>
            </a:rPr>
            <a:t>Property Impacts (property acquisition)</a:t>
          </a:r>
        </a:p>
        <a:p>
          <a:pPr marL="0" lvl="0" indent="0" algn="l" defTabSz="977900">
            <a:lnSpc>
              <a:spcPct val="90000"/>
            </a:lnSpc>
            <a:spcBef>
              <a:spcPct val="0"/>
            </a:spcBef>
            <a:spcAft>
              <a:spcPct val="35000"/>
            </a:spcAft>
            <a:buNone/>
          </a:pPr>
          <a:r>
            <a:rPr lang="en-US" sz="2200" kern="1200">
              <a:solidFill>
                <a:schemeClr val="tx2"/>
              </a:solidFill>
            </a:rPr>
            <a:t>Impact to Archaeological Resources</a:t>
          </a:r>
        </a:p>
        <a:p>
          <a:pPr marL="0" lvl="0" indent="0" algn="l" defTabSz="977900">
            <a:lnSpc>
              <a:spcPct val="90000"/>
            </a:lnSpc>
            <a:spcBef>
              <a:spcPct val="0"/>
            </a:spcBef>
            <a:spcAft>
              <a:spcPct val="35000"/>
            </a:spcAft>
            <a:buNone/>
          </a:pPr>
          <a:r>
            <a:rPr lang="en-US" sz="2200" kern="1200">
              <a:solidFill>
                <a:schemeClr val="tx2"/>
              </a:solidFill>
            </a:rPr>
            <a:t>Impact to Cultural Heritage Resources</a:t>
          </a:r>
        </a:p>
      </dsp:txBody>
      <dsp:txXfrm>
        <a:off x="0" y="2707251"/>
        <a:ext cx="10252999" cy="2561626"/>
      </dsp:txXfrm>
    </dsp:sp>
    <dsp:sp modelId="{FA509087-E796-4A43-8652-AD2F5EDA2BD3}">
      <dsp:nvSpPr>
        <dsp:cNvPr id="0" name=""/>
        <dsp:cNvSpPr/>
      </dsp:nvSpPr>
      <dsp:spPr>
        <a:xfrm>
          <a:off x="0" y="5297834"/>
          <a:ext cx="1025299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F7D0A0-8870-4958-9C03-4F3D364AAECC}">
      <dsp:nvSpPr>
        <dsp:cNvPr id="0" name=""/>
        <dsp:cNvSpPr/>
      </dsp:nvSpPr>
      <dsp:spPr>
        <a:xfrm>
          <a:off x="0" y="5293535"/>
          <a:ext cx="10252999" cy="1830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a:solidFill>
                <a:schemeClr val="tx2"/>
              </a:solidFill>
            </a:rPr>
            <a:t>Financial Environment</a:t>
          </a:r>
        </a:p>
        <a:p>
          <a:pPr marL="0" lvl="0" indent="0" algn="l" defTabSz="977900">
            <a:lnSpc>
              <a:spcPct val="90000"/>
            </a:lnSpc>
            <a:spcBef>
              <a:spcPct val="0"/>
            </a:spcBef>
            <a:spcAft>
              <a:spcPct val="35000"/>
            </a:spcAft>
            <a:buNone/>
          </a:pPr>
          <a:r>
            <a:rPr lang="en-US" sz="2200" kern="1200">
              <a:solidFill>
                <a:schemeClr val="tx2"/>
              </a:solidFill>
            </a:rPr>
            <a:t>Capital Costs</a:t>
          </a:r>
        </a:p>
        <a:p>
          <a:pPr marL="0" lvl="0" indent="0" algn="l" defTabSz="977900">
            <a:lnSpc>
              <a:spcPct val="90000"/>
            </a:lnSpc>
            <a:spcBef>
              <a:spcPct val="0"/>
            </a:spcBef>
            <a:spcAft>
              <a:spcPct val="35000"/>
            </a:spcAft>
            <a:buNone/>
          </a:pPr>
          <a:r>
            <a:rPr lang="en-US" sz="2200" kern="1200">
              <a:solidFill>
                <a:schemeClr val="tx2"/>
              </a:solidFill>
            </a:rPr>
            <a:t>Operating and Maintenance</a:t>
          </a:r>
        </a:p>
        <a:p>
          <a:pPr marL="0" lvl="0" indent="0" algn="l" defTabSz="977900">
            <a:lnSpc>
              <a:spcPct val="90000"/>
            </a:lnSpc>
            <a:spcBef>
              <a:spcPct val="0"/>
            </a:spcBef>
            <a:spcAft>
              <a:spcPct val="35000"/>
            </a:spcAft>
            <a:buNone/>
          </a:pPr>
          <a:r>
            <a:rPr lang="en-US" sz="2200" kern="1200">
              <a:solidFill>
                <a:schemeClr val="tx2"/>
              </a:solidFill>
            </a:rPr>
            <a:t>Net Present Value</a:t>
          </a:r>
        </a:p>
        <a:p>
          <a:pPr marL="0" lvl="0" indent="0" algn="l" defTabSz="977900">
            <a:lnSpc>
              <a:spcPct val="90000"/>
            </a:lnSpc>
            <a:spcBef>
              <a:spcPct val="0"/>
            </a:spcBef>
            <a:spcAft>
              <a:spcPct val="35000"/>
            </a:spcAft>
            <a:buNone/>
          </a:pPr>
          <a:endParaRPr lang="en-US" sz="2200" kern="1200">
            <a:solidFill>
              <a:schemeClr val="tx2"/>
            </a:solidFill>
          </a:endParaRPr>
        </a:p>
      </dsp:txBody>
      <dsp:txXfrm>
        <a:off x="0" y="5293535"/>
        <a:ext cx="10252999" cy="1830700"/>
      </dsp:txXfrm>
    </dsp:sp>
    <dsp:sp modelId="{49B7E9A3-1AE0-4D27-B2FF-B839A8195AFF}">
      <dsp:nvSpPr>
        <dsp:cNvPr id="0" name=""/>
        <dsp:cNvSpPr/>
      </dsp:nvSpPr>
      <dsp:spPr>
        <a:xfrm>
          <a:off x="0" y="7128535"/>
          <a:ext cx="1025299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489D0E-3E11-4B43-BB2B-D34EDD6CAD6D}">
      <dsp:nvSpPr>
        <dsp:cNvPr id="0" name=""/>
        <dsp:cNvSpPr/>
      </dsp:nvSpPr>
      <dsp:spPr>
        <a:xfrm>
          <a:off x="0" y="7128535"/>
          <a:ext cx="10252999" cy="1658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defTabSz="977900" rtl="0">
            <a:lnSpc>
              <a:spcPct val="90000"/>
            </a:lnSpc>
            <a:spcBef>
              <a:spcPct val="0"/>
            </a:spcBef>
            <a:spcAft>
              <a:spcPct val="35000"/>
            </a:spcAft>
            <a:buNone/>
          </a:pPr>
          <a:r>
            <a:rPr lang="en-US" sz="2200" b="1" kern="1200">
              <a:solidFill>
                <a:schemeClr val="tx2"/>
              </a:solidFill>
            </a:rPr>
            <a:t>Technical Environment</a:t>
          </a:r>
          <a:endParaRPr lang="en-US" sz="2200" b="1" kern="1200">
            <a:solidFill>
              <a:schemeClr val="tx2"/>
            </a:solidFill>
            <a:latin typeface="Arial" panose="020B0604020202020204"/>
          </a:endParaRPr>
        </a:p>
        <a:p>
          <a:pPr marL="0" lvl="0" indent="0" defTabSz="977900" rtl="0">
            <a:lnSpc>
              <a:spcPct val="90000"/>
            </a:lnSpc>
            <a:spcBef>
              <a:spcPct val="0"/>
            </a:spcBef>
            <a:spcAft>
              <a:spcPct val="35000"/>
            </a:spcAft>
            <a:buNone/>
          </a:pPr>
          <a:r>
            <a:rPr lang="en-US" sz="2200" kern="1200">
              <a:solidFill>
                <a:schemeClr val="tx2"/>
              </a:solidFill>
              <a:latin typeface="Arial" panose="020B0604020202020204"/>
            </a:rPr>
            <a:t>Structural - Condition and Load Capacity </a:t>
          </a:r>
        </a:p>
        <a:p>
          <a:pPr marL="0" lvl="0" indent="0" defTabSz="977900">
            <a:lnSpc>
              <a:spcPct val="90000"/>
            </a:lnSpc>
            <a:spcBef>
              <a:spcPct val="0"/>
            </a:spcBef>
            <a:spcAft>
              <a:spcPct val="35000"/>
            </a:spcAft>
            <a:buNone/>
          </a:pPr>
          <a:r>
            <a:rPr lang="en-US" sz="2200" kern="1200">
              <a:solidFill>
                <a:schemeClr val="tx2"/>
              </a:solidFill>
              <a:latin typeface="Arial" panose="020B0604020202020204"/>
            </a:rPr>
            <a:t>Geometry - Road and Bridge Profile and Width</a:t>
          </a:r>
        </a:p>
        <a:p>
          <a:pPr marL="0" lvl="0" indent="0" defTabSz="977900" rtl="0">
            <a:lnSpc>
              <a:spcPct val="90000"/>
            </a:lnSpc>
            <a:spcBef>
              <a:spcPct val="0"/>
            </a:spcBef>
            <a:spcAft>
              <a:spcPct val="35000"/>
            </a:spcAft>
            <a:buNone/>
          </a:pPr>
          <a:endParaRPr lang="en-US" sz="2200" kern="1200">
            <a:solidFill>
              <a:schemeClr val="tx2"/>
            </a:solidFill>
          </a:endParaRPr>
        </a:p>
        <a:p>
          <a:pPr marL="0" lvl="0" indent="0" algn="l" defTabSz="977900">
            <a:lnSpc>
              <a:spcPct val="90000"/>
            </a:lnSpc>
            <a:spcBef>
              <a:spcPct val="0"/>
            </a:spcBef>
            <a:spcAft>
              <a:spcPct val="35000"/>
            </a:spcAft>
            <a:buNone/>
          </a:pPr>
          <a:endParaRPr lang="en-US" sz="2200" kern="1200">
            <a:solidFill>
              <a:schemeClr val="tx2"/>
            </a:solidFill>
            <a:latin typeface="Arial" panose="020B0604020202020204"/>
          </a:endParaRPr>
        </a:p>
        <a:p>
          <a:pPr marL="0" lvl="0" indent="0" defTabSz="977900" rtl="0">
            <a:lnSpc>
              <a:spcPct val="90000"/>
            </a:lnSpc>
            <a:spcBef>
              <a:spcPct val="0"/>
            </a:spcBef>
            <a:spcAft>
              <a:spcPct val="35000"/>
            </a:spcAft>
            <a:buNone/>
          </a:pPr>
          <a:endParaRPr lang="en-US" sz="2200" kern="1200">
            <a:solidFill>
              <a:schemeClr val="tx2"/>
            </a:solidFill>
            <a:latin typeface="Arial" panose="020B0604020202020204"/>
          </a:endParaRPr>
        </a:p>
      </dsp:txBody>
      <dsp:txXfrm>
        <a:off x="0" y="7128535"/>
        <a:ext cx="10252999" cy="165817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97B238D-2E3C-4486-9528-DF2584628EB8}"/>
              </a:ext>
            </a:extLst>
          </p:cNvPr>
          <p:cNvSpPr>
            <a:spLocks noGrp="1"/>
          </p:cNvSpPr>
          <p:nvPr>
            <p:ph type="hdr" sz="quarter"/>
          </p:nvPr>
        </p:nvSpPr>
        <p:spPr>
          <a:xfrm>
            <a:off x="1" y="2"/>
            <a:ext cx="11598063" cy="1798868"/>
          </a:xfrm>
          <a:prstGeom prst="rect">
            <a:avLst/>
          </a:prstGeom>
        </p:spPr>
        <p:txBody>
          <a:bodyPr vert="horz" lIns="338739" tIns="169370" rIns="338739" bIns="169370" rtlCol="0"/>
          <a:lstStyle>
            <a:lvl1pPr algn="l">
              <a:defRPr sz="4400"/>
            </a:lvl1pPr>
          </a:lstStyle>
          <a:p>
            <a:endParaRPr lang="en-US"/>
          </a:p>
        </p:txBody>
      </p:sp>
      <p:sp>
        <p:nvSpPr>
          <p:cNvPr id="3" name="Date Placeholder 2">
            <a:extLst>
              <a:ext uri="{FF2B5EF4-FFF2-40B4-BE49-F238E27FC236}">
                <a16:creationId xmlns:a16="http://schemas.microsoft.com/office/drawing/2014/main" id="{5DE144CF-A37B-4E4A-85A8-24D3C0101965}"/>
              </a:ext>
            </a:extLst>
          </p:cNvPr>
          <p:cNvSpPr>
            <a:spLocks noGrp="1"/>
          </p:cNvSpPr>
          <p:nvPr>
            <p:ph type="dt" sz="quarter" idx="1"/>
          </p:nvPr>
        </p:nvSpPr>
        <p:spPr>
          <a:xfrm>
            <a:off x="15158207" y="2"/>
            <a:ext cx="11598063" cy="1798868"/>
          </a:xfrm>
          <a:prstGeom prst="rect">
            <a:avLst/>
          </a:prstGeom>
        </p:spPr>
        <p:txBody>
          <a:bodyPr vert="horz" lIns="338739" tIns="169370" rIns="338739" bIns="169370" rtlCol="0"/>
          <a:lstStyle>
            <a:lvl1pPr algn="r">
              <a:defRPr sz="4400"/>
            </a:lvl1pPr>
          </a:lstStyle>
          <a:p>
            <a:fld id="{A43467CA-2453-43C5-BDF0-39C376B75BE8}" type="datetimeFigureOut">
              <a:rPr lang="en-US" smtClean="0"/>
              <a:t>5/8/2023</a:t>
            </a:fld>
            <a:endParaRPr lang="en-US"/>
          </a:p>
        </p:txBody>
      </p:sp>
      <p:sp>
        <p:nvSpPr>
          <p:cNvPr id="4" name="Footer Placeholder 3">
            <a:extLst>
              <a:ext uri="{FF2B5EF4-FFF2-40B4-BE49-F238E27FC236}">
                <a16:creationId xmlns:a16="http://schemas.microsoft.com/office/drawing/2014/main" id="{E6231A33-79D7-4E40-84F5-8589C5853784}"/>
              </a:ext>
            </a:extLst>
          </p:cNvPr>
          <p:cNvSpPr>
            <a:spLocks noGrp="1"/>
          </p:cNvSpPr>
          <p:nvPr>
            <p:ph type="ftr" sz="quarter" idx="2"/>
          </p:nvPr>
        </p:nvSpPr>
        <p:spPr>
          <a:xfrm>
            <a:off x="1" y="34107212"/>
            <a:ext cx="11598063" cy="1798864"/>
          </a:xfrm>
          <a:prstGeom prst="rect">
            <a:avLst/>
          </a:prstGeom>
        </p:spPr>
        <p:txBody>
          <a:bodyPr vert="horz" lIns="338739" tIns="169370" rIns="338739" bIns="169370" rtlCol="0" anchor="b"/>
          <a:lstStyle>
            <a:lvl1pPr algn="l">
              <a:defRPr sz="4400"/>
            </a:lvl1pPr>
          </a:lstStyle>
          <a:p>
            <a:endParaRPr lang="en-US"/>
          </a:p>
        </p:txBody>
      </p:sp>
      <p:sp>
        <p:nvSpPr>
          <p:cNvPr id="5" name="Slide Number Placeholder 4">
            <a:extLst>
              <a:ext uri="{FF2B5EF4-FFF2-40B4-BE49-F238E27FC236}">
                <a16:creationId xmlns:a16="http://schemas.microsoft.com/office/drawing/2014/main" id="{D051B0AB-6879-40BF-B5D3-D6FFA78399DA}"/>
              </a:ext>
            </a:extLst>
          </p:cNvPr>
          <p:cNvSpPr>
            <a:spLocks noGrp="1"/>
          </p:cNvSpPr>
          <p:nvPr>
            <p:ph type="sldNum" sz="quarter" idx="3"/>
          </p:nvPr>
        </p:nvSpPr>
        <p:spPr>
          <a:xfrm>
            <a:off x="15158207" y="34107212"/>
            <a:ext cx="11598063" cy="1798864"/>
          </a:xfrm>
          <a:prstGeom prst="rect">
            <a:avLst/>
          </a:prstGeom>
        </p:spPr>
        <p:txBody>
          <a:bodyPr vert="horz" lIns="338739" tIns="169370" rIns="338739" bIns="169370" rtlCol="0" anchor="b"/>
          <a:lstStyle>
            <a:lvl1pPr algn="r">
              <a:defRPr sz="4400"/>
            </a:lvl1pPr>
          </a:lstStyle>
          <a:p>
            <a:fld id="{ED35D4DF-678E-4564-B9B0-844FBA3A3C5A}" type="slidenum">
              <a:rPr lang="en-US" smtClean="0"/>
              <a:t>‹#›</a:t>
            </a:fld>
            <a:endParaRPr lang="en-US"/>
          </a:p>
        </p:txBody>
      </p:sp>
    </p:spTree>
    <p:extLst>
      <p:ext uri="{BB962C8B-B14F-4D97-AF65-F5344CB8AC3E}">
        <p14:creationId xmlns:p14="http://schemas.microsoft.com/office/powerpoint/2010/main" val="8798427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9" y="19"/>
            <a:ext cx="11596899" cy="1795304"/>
          </a:xfrm>
          <a:prstGeom prst="rect">
            <a:avLst/>
          </a:prstGeom>
        </p:spPr>
        <p:txBody>
          <a:bodyPr vert="horz" lIns="357403" tIns="178709" rIns="357403" bIns="178709" rtlCol="0"/>
          <a:lstStyle>
            <a:lvl1pPr algn="l">
              <a:defRPr sz="4800"/>
            </a:lvl1pPr>
          </a:lstStyle>
          <a:p>
            <a:endParaRPr lang="en-US"/>
          </a:p>
        </p:txBody>
      </p:sp>
      <p:sp>
        <p:nvSpPr>
          <p:cNvPr id="3" name="Date Placeholder 2"/>
          <p:cNvSpPr>
            <a:spLocks noGrp="1"/>
          </p:cNvSpPr>
          <p:nvPr>
            <p:ph type="dt" idx="1"/>
          </p:nvPr>
        </p:nvSpPr>
        <p:spPr>
          <a:xfrm>
            <a:off x="15158994" y="19"/>
            <a:ext cx="11596899" cy="1795304"/>
          </a:xfrm>
          <a:prstGeom prst="rect">
            <a:avLst/>
          </a:prstGeom>
        </p:spPr>
        <p:txBody>
          <a:bodyPr vert="horz" lIns="357403" tIns="178709" rIns="357403" bIns="178709" rtlCol="0"/>
          <a:lstStyle>
            <a:lvl1pPr algn="r">
              <a:defRPr sz="4800"/>
            </a:lvl1pPr>
          </a:lstStyle>
          <a:p>
            <a:fld id="{902455E0-E949-4EEB-BEF3-3F1562BDD85B}" type="datetimeFigureOut">
              <a:rPr lang="en-US" smtClean="0"/>
              <a:t>5/8/2023</a:t>
            </a:fld>
            <a:endParaRPr lang="en-US"/>
          </a:p>
        </p:txBody>
      </p:sp>
      <p:sp>
        <p:nvSpPr>
          <p:cNvPr id="4" name="Slide Image Placeholder 3"/>
          <p:cNvSpPr>
            <a:spLocks noGrp="1" noRot="1" noChangeAspect="1"/>
          </p:cNvSpPr>
          <p:nvPr>
            <p:ph type="sldImg" idx="2"/>
          </p:nvPr>
        </p:nvSpPr>
        <p:spPr>
          <a:xfrm>
            <a:off x="4405313" y="2690813"/>
            <a:ext cx="17951450" cy="13465175"/>
          </a:xfrm>
          <a:prstGeom prst="rect">
            <a:avLst/>
          </a:prstGeom>
          <a:noFill/>
          <a:ln w="12700">
            <a:solidFill>
              <a:prstClr val="black"/>
            </a:solidFill>
          </a:ln>
        </p:spPr>
        <p:txBody>
          <a:bodyPr vert="horz" lIns="357403" tIns="178709" rIns="357403" bIns="178709" rtlCol="0" anchor="ctr"/>
          <a:lstStyle/>
          <a:p>
            <a:endParaRPr lang="en-US"/>
          </a:p>
        </p:txBody>
      </p:sp>
      <p:sp>
        <p:nvSpPr>
          <p:cNvPr id="5" name="Notes Placeholder 4"/>
          <p:cNvSpPr>
            <a:spLocks noGrp="1"/>
          </p:cNvSpPr>
          <p:nvPr>
            <p:ph type="body" sz="quarter" idx="3"/>
          </p:nvPr>
        </p:nvSpPr>
        <p:spPr>
          <a:xfrm>
            <a:off x="2676208" y="17055397"/>
            <a:ext cx="21409660" cy="16157734"/>
          </a:xfrm>
          <a:prstGeom prst="rect">
            <a:avLst/>
          </a:prstGeom>
        </p:spPr>
        <p:txBody>
          <a:bodyPr vert="horz" lIns="357403" tIns="178709" rIns="357403" bIns="17870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9" y="34104559"/>
            <a:ext cx="11596899" cy="1795304"/>
          </a:xfrm>
          <a:prstGeom prst="rect">
            <a:avLst/>
          </a:prstGeom>
        </p:spPr>
        <p:txBody>
          <a:bodyPr vert="horz" lIns="357403" tIns="178709" rIns="357403" bIns="178709" rtlCol="0" anchor="b"/>
          <a:lstStyle>
            <a:lvl1pPr algn="l">
              <a:defRPr sz="4800"/>
            </a:lvl1pPr>
          </a:lstStyle>
          <a:p>
            <a:endParaRPr lang="en-US"/>
          </a:p>
        </p:txBody>
      </p:sp>
      <p:sp>
        <p:nvSpPr>
          <p:cNvPr id="7" name="Slide Number Placeholder 6"/>
          <p:cNvSpPr>
            <a:spLocks noGrp="1"/>
          </p:cNvSpPr>
          <p:nvPr>
            <p:ph type="sldNum" sz="quarter" idx="5"/>
          </p:nvPr>
        </p:nvSpPr>
        <p:spPr>
          <a:xfrm>
            <a:off x="15158994" y="34104559"/>
            <a:ext cx="11596899" cy="1795304"/>
          </a:xfrm>
          <a:prstGeom prst="rect">
            <a:avLst/>
          </a:prstGeom>
        </p:spPr>
        <p:txBody>
          <a:bodyPr vert="horz" lIns="357403" tIns="178709" rIns="357403" bIns="178709" rtlCol="0" anchor="b"/>
          <a:lstStyle>
            <a:lvl1pPr algn="r">
              <a:defRPr sz="4800"/>
            </a:lvl1pPr>
          </a:lstStyle>
          <a:p>
            <a:fld id="{6A965A48-7804-43F8-9462-A2AA0C371FC3}" type="slidenum">
              <a:rPr lang="en-US" smtClean="0"/>
              <a:t>‹#›</a:t>
            </a:fld>
            <a:endParaRPr lang="en-US"/>
          </a:p>
        </p:txBody>
      </p:sp>
    </p:spTree>
    <p:extLst>
      <p:ext uri="{BB962C8B-B14F-4D97-AF65-F5344CB8AC3E}">
        <p14:creationId xmlns:p14="http://schemas.microsoft.com/office/powerpoint/2010/main" val="3074496392"/>
      </p:ext>
    </p:extLst>
  </p:cSld>
  <p:clrMap bg1="lt1" tx1="dk1" bg2="lt2" tx2="dk2" accent1="accent1" accent2="accent2" accent3="accent3" accent4="accent4" accent5="accent5" accent6="accent6" hlink="hlink" folHlink="folHlink"/>
  <p:notesStyle>
    <a:lvl1pPr marL="0" algn="l" defTabSz="1567120" rtl="0" eaLnBrk="1" latinLnBrk="0" hangingPunct="1">
      <a:defRPr sz="2100" kern="1200">
        <a:solidFill>
          <a:schemeClr val="tx1"/>
        </a:solidFill>
        <a:latin typeface="+mn-lt"/>
        <a:ea typeface="+mn-ea"/>
        <a:cs typeface="+mn-cs"/>
      </a:defRPr>
    </a:lvl1pPr>
    <a:lvl2pPr marL="783560" algn="l" defTabSz="1567120" rtl="0" eaLnBrk="1" latinLnBrk="0" hangingPunct="1">
      <a:defRPr sz="2100" kern="1200">
        <a:solidFill>
          <a:schemeClr val="tx1"/>
        </a:solidFill>
        <a:latin typeface="+mn-lt"/>
        <a:ea typeface="+mn-ea"/>
        <a:cs typeface="+mn-cs"/>
      </a:defRPr>
    </a:lvl2pPr>
    <a:lvl3pPr marL="1567120" algn="l" defTabSz="1567120" rtl="0" eaLnBrk="1" latinLnBrk="0" hangingPunct="1">
      <a:defRPr sz="2100" kern="1200">
        <a:solidFill>
          <a:schemeClr val="tx1"/>
        </a:solidFill>
        <a:latin typeface="+mn-lt"/>
        <a:ea typeface="+mn-ea"/>
        <a:cs typeface="+mn-cs"/>
      </a:defRPr>
    </a:lvl3pPr>
    <a:lvl4pPr marL="2350679" algn="l" defTabSz="1567120" rtl="0" eaLnBrk="1" latinLnBrk="0" hangingPunct="1">
      <a:defRPr sz="2100" kern="1200">
        <a:solidFill>
          <a:schemeClr val="tx1"/>
        </a:solidFill>
        <a:latin typeface="+mn-lt"/>
        <a:ea typeface="+mn-ea"/>
        <a:cs typeface="+mn-cs"/>
      </a:defRPr>
    </a:lvl4pPr>
    <a:lvl5pPr marL="3134239" algn="l" defTabSz="1567120" rtl="0" eaLnBrk="1" latinLnBrk="0" hangingPunct="1">
      <a:defRPr sz="2100" kern="1200">
        <a:solidFill>
          <a:schemeClr val="tx1"/>
        </a:solidFill>
        <a:latin typeface="+mn-lt"/>
        <a:ea typeface="+mn-ea"/>
        <a:cs typeface="+mn-cs"/>
      </a:defRPr>
    </a:lvl5pPr>
    <a:lvl6pPr marL="3917799" algn="l" defTabSz="1567120" rtl="0" eaLnBrk="1" latinLnBrk="0" hangingPunct="1">
      <a:defRPr sz="2100" kern="1200">
        <a:solidFill>
          <a:schemeClr val="tx1"/>
        </a:solidFill>
        <a:latin typeface="+mn-lt"/>
        <a:ea typeface="+mn-ea"/>
        <a:cs typeface="+mn-cs"/>
      </a:defRPr>
    </a:lvl6pPr>
    <a:lvl7pPr marL="4701358" algn="l" defTabSz="1567120" rtl="0" eaLnBrk="1" latinLnBrk="0" hangingPunct="1">
      <a:defRPr sz="2100" kern="1200">
        <a:solidFill>
          <a:schemeClr val="tx1"/>
        </a:solidFill>
        <a:latin typeface="+mn-lt"/>
        <a:ea typeface="+mn-ea"/>
        <a:cs typeface="+mn-cs"/>
      </a:defRPr>
    </a:lvl7pPr>
    <a:lvl8pPr marL="5484918" algn="l" defTabSz="1567120" rtl="0" eaLnBrk="1" latinLnBrk="0" hangingPunct="1">
      <a:defRPr sz="2100" kern="1200">
        <a:solidFill>
          <a:schemeClr val="tx1"/>
        </a:solidFill>
        <a:latin typeface="+mn-lt"/>
        <a:ea typeface="+mn-ea"/>
        <a:cs typeface="+mn-cs"/>
      </a:defRPr>
    </a:lvl8pPr>
    <a:lvl9pPr marL="6268478" algn="l" defTabSz="1567120" rtl="0" eaLnBrk="1" latinLnBrk="0" hangingPunct="1">
      <a:defRPr sz="2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2100" kern="1200" dirty="0">
                <a:solidFill>
                  <a:schemeClr val="tx1"/>
                </a:solidFill>
                <a:latin typeface="+mn-lt"/>
                <a:ea typeface="+mn-ea"/>
                <a:cs typeface="+mn-cs"/>
              </a:rPr>
              <a:t>Welcome to the online Public Information Centre for the Municipal Class Environmental Assessment study for improvements </a:t>
            </a:r>
            <a:r>
              <a:rPr lang="en-US" dirty="0"/>
              <a:t>to Patterson </a:t>
            </a:r>
            <a:r>
              <a:rPr lang="en-US" sz="2100" kern="1200" dirty="0">
                <a:solidFill>
                  <a:schemeClr val="tx1"/>
                </a:solidFill>
                <a:latin typeface="+mn-lt"/>
                <a:ea typeface="+mn-ea"/>
                <a:cs typeface="+mn-cs"/>
              </a:rPr>
              <a:t>Sideroad Bridge 1 and Bridge 2, </a:t>
            </a:r>
            <a:r>
              <a:rPr lang="en-US" dirty="0"/>
              <a:t>and Duffy’s</a:t>
            </a:r>
            <a:r>
              <a:rPr lang="en-US" sz="2100" kern="1200" dirty="0">
                <a:solidFill>
                  <a:schemeClr val="tx1"/>
                </a:solidFill>
                <a:latin typeface="+mn-lt"/>
                <a:ea typeface="+mn-ea"/>
                <a:cs typeface="+mn-cs"/>
              </a:rPr>
              <a:t> Lane Bridge</a:t>
            </a:r>
            <a:r>
              <a:rPr lang="en-US" dirty="0"/>
              <a:t> in the Town of Caledon</a:t>
            </a:r>
            <a:r>
              <a:rPr lang="en-US" sz="2100" kern="1200" dirty="0">
                <a:solidFill>
                  <a:schemeClr val="tx1"/>
                </a:solidFill>
                <a:latin typeface="+mn-lt"/>
                <a:ea typeface="+mn-ea"/>
                <a:cs typeface="+mn-cs"/>
              </a:rPr>
              <a:t>.</a:t>
            </a:r>
            <a:r>
              <a:rPr lang="en-US" dirty="0"/>
              <a:t> </a:t>
            </a:r>
            <a:r>
              <a:rPr lang="en-US" sz="2100" kern="1200" dirty="0">
                <a:solidFill>
                  <a:schemeClr val="tx1"/>
                </a:solidFill>
                <a:latin typeface="+mn-lt"/>
                <a:ea typeface="+mn-ea"/>
                <a:cs typeface="+mn-cs"/>
              </a:rPr>
              <a:t> On behalf Town of Caledon and the study team, thank you for your interest and participation in this project.</a:t>
            </a:r>
          </a:p>
          <a:p>
            <a:pPr marL="0" marR="0" lvl="0" indent="0" algn="l" defTabSz="1567120" rtl="0" eaLnBrk="1" fontAlgn="auto" latinLnBrk="0" hangingPunct="1">
              <a:lnSpc>
                <a:spcPct val="100000"/>
              </a:lnSpc>
              <a:spcBef>
                <a:spcPts val="0"/>
              </a:spcBef>
              <a:spcAft>
                <a:spcPts val="0"/>
              </a:spcAft>
              <a:buClrTx/>
              <a:buSzTx/>
              <a:buFontTx/>
              <a:buNone/>
              <a:tabLst/>
              <a:defRPr/>
            </a:pPr>
            <a:endParaRPr lang="en-US" sz="21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A965A48-7804-43F8-9462-A2AA0C371FC3}" type="slidenum">
              <a:rPr lang="en-US" smtClean="0"/>
              <a:t>1</a:t>
            </a:fld>
            <a:endParaRPr lang="en-US"/>
          </a:p>
        </p:txBody>
      </p:sp>
    </p:spTree>
    <p:extLst>
      <p:ext uri="{BB962C8B-B14F-4D97-AF65-F5344CB8AC3E}">
        <p14:creationId xmlns:p14="http://schemas.microsoft.com/office/powerpoint/2010/main" val="1456593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567120" rtl="0" eaLnBrk="1" fontAlgn="auto" latinLnBrk="0" hangingPunct="1">
              <a:lnSpc>
                <a:spcPct val="100000"/>
              </a:lnSpc>
              <a:spcBef>
                <a:spcPts val="0"/>
              </a:spcBef>
              <a:spcAft>
                <a:spcPts val="0"/>
              </a:spcAft>
              <a:buClrTx/>
              <a:buSzTx/>
              <a:buFontTx/>
              <a:buNone/>
              <a:tabLst/>
              <a:defRPr/>
            </a:pPr>
            <a:r>
              <a:rPr lang="en-CA" sz="2100" kern="1200" dirty="0">
                <a:solidFill>
                  <a:schemeClr val="tx1"/>
                </a:solidFill>
                <a:latin typeface="+mn-lt"/>
                <a:ea typeface="+mn-ea"/>
                <a:cs typeface="+mn-cs"/>
              </a:rPr>
              <a:t>Patterson Sideroad is a </a:t>
            </a:r>
            <a:r>
              <a:rPr lang="en-US" sz="2000" dirty="0">
                <a:solidFill>
                  <a:srgbClr val="1F497D"/>
                </a:solidFill>
                <a:cs typeface="Arial" panose="020B0604020202020204" pitchFamily="34" charset="0"/>
              </a:rPr>
              <a:t>Rural Collector road with posted speed limit of 60 km/</a:t>
            </a:r>
            <a:r>
              <a:rPr lang="en-US" sz="2000" dirty="0" err="1">
                <a:solidFill>
                  <a:srgbClr val="1F497D"/>
                </a:solidFill>
                <a:cs typeface="Arial" panose="020B0604020202020204" pitchFamily="34" charset="0"/>
              </a:rPr>
              <a:t>hr</a:t>
            </a:r>
            <a:r>
              <a:rPr lang="en-US" sz="2000" dirty="0">
                <a:solidFill>
                  <a:srgbClr val="1F497D"/>
                </a:solidFill>
                <a:cs typeface="Arial" panose="020B0604020202020204" pitchFamily="34" charset="0"/>
              </a:rPr>
              <a:t> and is currently being considered for reconstruction with no change to the design speed. Adjustments to the road profile may be required as part of the road reconstruction to improve sight lines, as the road has abrupt curvatures. Road profile improvements would require significant structural overlays and strengthening, as well as a load posting at the bridges. </a:t>
            </a:r>
          </a:p>
          <a:p>
            <a:pPr marL="0" marR="0" lvl="0" indent="0" algn="l" defTabSz="1567120" rtl="0" eaLnBrk="1" fontAlgn="auto" latinLnBrk="0" hangingPunct="1">
              <a:lnSpc>
                <a:spcPct val="100000"/>
              </a:lnSpc>
              <a:spcBef>
                <a:spcPts val="0"/>
              </a:spcBef>
              <a:spcAft>
                <a:spcPts val="0"/>
              </a:spcAft>
              <a:buClrTx/>
              <a:buSzTx/>
              <a:buFontTx/>
              <a:buNone/>
              <a:tabLst/>
              <a:defRPr/>
            </a:pPr>
            <a:endParaRPr lang="en-US" sz="2000" kern="1200" dirty="0">
              <a:solidFill>
                <a:srgbClr val="1F497D"/>
              </a:solidFill>
              <a:latin typeface="+mn-lt"/>
              <a:ea typeface="+mn-ea"/>
              <a:cs typeface="Arial" panose="020B0604020202020204" pitchFamily="34" charset="0"/>
            </a:endParaRPr>
          </a:p>
          <a:p>
            <a:pPr marL="0" indent="0">
              <a:lnSpc>
                <a:spcPct val="112000"/>
              </a:lnSpc>
              <a:spcAft>
                <a:spcPts val="600"/>
              </a:spcAft>
              <a:buFont typeface="Arial" panose="020B0604020202020204" pitchFamily="34" charset="0"/>
              <a:buNone/>
            </a:pPr>
            <a:r>
              <a:rPr lang="en-US" sz="2000" dirty="0">
                <a:solidFill>
                  <a:srgbClr val="1F497D"/>
                </a:solidFill>
                <a:cs typeface="Arial" panose="020B0604020202020204" pitchFamily="34" charset="0"/>
              </a:rPr>
              <a:t>The road profile for Duffy’s Lane has a comparable design speed of approximately 20 km/</a:t>
            </a:r>
            <a:r>
              <a:rPr lang="en-US" sz="2000" dirty="0" err="1">
                <a:solidFill>
                  <a:srgbClr val="1F497D"/>
                </a:solidFill>
                <a:cs typeface="Arial" panose="020B0604020202020204" pitchFamily="34" charset="0"/>
              </a:rPr>
              <a:t>hr</a:t>
            </a:r>
            <a:r>
              <a:rPr lang="en-US" sz="2000" dirty="0">
                <a:solidFill>
                  <a:srgbClr val="1F497D"/>
                </a:solidFill>
                <a:cs typeface="Arial" panose="020B0604020202020204" pitchFamily="34" charset="0"/>
              </a:rPr>
              <a:t>, which is considered sub-standard. Due to its close proximity to Patterson Sideroad Bridge 2, any anticipated changes to the profile of Patterson Sideroad would require profile changes to Duffy’s Lane. Tying in with a raised intersection at Patterson Sideroad could be completed to meet a 30 km/</a:t>
            </a:r>
            <a:r>
              <a:rPr lang="en-US" sz="2000" dirty="0" err="1">
                <a:solidFill>
                  <a:srgbClr val="1F497D"/>
                </a:solidFill>
                <a:cs typeface="Arial" panose="020B0604020202020204" pitchFamily="34" charset="0"/>
              </a:rPr>
              <a:t>hr</a:t>
            </a:r>
            <a:r>
              <a:rPr lang="en-US" sz="2000" dirty="0">
                <a:solidFill>
                  <a:srgbClr val="1F497D"/>
                </a:solidFill>
                <a:cs typeface="Arial" panose="020B0604020202020204" pitchFamily="34" charset="0"/>
              </a:rPr>
              <a:t> design speed with rehabilitation options of the Duffy’s Lane bridge. While an adjusted design speed of 40km/</a:t>
            </a:r>
            <a:r>
              <a:rPr lang="en-US" sz="2000" dirty="0" err="1">
                <a:solidFill>
                  <a:srgbClr val="1F497D"/>
                </a:solidFill>
                <a:cs typeface="Arial" panose="020B0604020202020204" pitchFamily="34" charset="0"/>
              </a:rPr>
              <a:t>hr</a:t>
            </a:r>
            <a:r>
              <a:rPr lang="en-US" sz="2000" dirty="0">
                <a:solidFill>
                  <a:srgbClr val="1F497D"/>
                </a:solidFill>
                <a:cs typeface="Arial" panose="020B0604020202020204" pitchFamily="34" charset="0"/>
              </a:rPr>
              <a:t> or higher is achievable with the replacement of the Duffy’s Lane bridge.  However, the final profile would depend on the geometry of the structure. </a:t>
            </a:r>
          </a:p>
          <a:p>
            <a:pPr marL="0" marR="0" lvl="0" indent="0" algn="l" defTabSz="1567120" rtl="0" eaLnBrk="1" fontAlgn="auto" latinLnBrk="0" hangingPunct="1">
              <a:lnSpc>
                <a:spcPct val="100000"/>
              </a:lnSpc>
              <a:spcBef>
                <a:spcPts val="0"/>
              </a:spcBef>
              <a:spcAft>
                <a:spcPts val="0"/>
              </a:spcAft>
              <a:buClrTx/>
              <a:buSzTx/>
              <a:buFontTx/>
              <a:buNone/>
              <a:tabLst/>
              <a:defRPr/>
            </a:pPr>
            <a:endParaRPr lang="en-US" sz="21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6A965A48-7804-43F8-9462-A2AA0C371FC3}" type="slidenum">
              <a:rPr lang="en-US" smtClean="0"/>
              <a:t>11</a:t>
            </a:fld>
            <a:endParaRPr lang="en-US"/>
          </a:p>
        </p:txBody>
      </p:sp>
    </p:spTree>
    <p:extLst>
      <p:ext uri="{BB962C8B-B14F-4D97-AF65-F5344CB8AC3E}">
        <p14:creationId xmlns:p14="http://schemas.microsoft.com/office/powerpoint/2010/main" val="3263933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567120" rtl="0" eaLnBrk="1" fontAlgn="auto" latinLnBrk="0" hangingPunct="1">
              <a:lnSpc>
                <a:spcPct val="100000"/>
              </a:lnSpc>
              <a:spcBef>
                <a:spcPts val="0"/>
              </a:spcBef>
              <a:spcAft>
                <a:spcPts val="0"/>
              </a:spcAft>
              <a:buClrTx/>
              <a:buSzTx/>
              <a:buFontTx/>
              <a:buNone/>
              <a:tabLst/>
              <a:defRPr/>
            </a:pPr>
            <a:r>
              <a:rPr lang="en-CA" dirty="0"/>
              <a:t>The Patterson Sideroad Bridges are on a ‘Collector’ Road and, as such, are required to convey 50-year return period rainfall events with a minimum clearance of 1.0m between the underside of the bridge to the 50-year flood event water levels. Additionally, it is recommended that a minimum 1.0m freeboard be met for Collect Roads as well. Freeboard is a measure of the elevation difference between the edge of the travelled road to the water level during the design flood event. The Minimum Freeboard criteria is met at the bridge locations; however, the road profile can not provide the minimum freeboard at the low point of the road without introducing additional fill. Raising the low point of the road with additional fill is not possible due to the negative consequence of increasing upstream flood elevations. Overall, increased structure sizes through replacement would improve hydraulic capacities, but the 1.0m freeboard criteria at the low point of Patterson Sideroad would still not be achieved. Rehabilitation and widening options would have minimal impacts to the existing hydraulics.</a:t>
            </a:r>
          </a:p>
          <a:p>
            <a:pPr marL="0" marR="0" lvl="0" indent="0" algn="l" defTabSz="1567120" rtl="0" eaLnBrk="1" fontAlgn="auto" latinLnBrk="0" hangingPunct="1">
              <a:lnSpc>
                <a:spcPct val="100000"/>
              </a:lnSpc>
              <a:spcBef>
                <a:spcPts val="0"/>
              </a:spcBef>
              <a:spcAft>
                <a:spcPts val="0"/>
              </a:spcAft>
              <a:buClrTx/>
              <a:buSzTx/>
              <a:buFontTx/>
              <a:buNone/>
              <a:tabLst/>
              <a:defRPr/>
            </a:pPr>
            <a:endParaRPr lang="en-CA" dirty="0"/>
          </a:p>
          <a:p>
            <a:pPr marL="0" marR="0" lvl="0" indent="0" algn="l" defTabSz="1567120" rtl="0" eaLnBrk="1" fontAlgn="auto" latinLnBrk="0" hangingPunct="1">
              <a:lnSpc>
                <a:spcPct val="100000"/>
              </a:lnSpc>
              <a:spcBef>
                <a:spcPts val="0"/>
              </a:spcBef>
              <a:spcAft>
                <a:spcPts val="0"/>
              </a:spcAft>
              <a:buClrTx/>
              <a:buSzTx/>
              <a:buFontTx/>
              <a:buNone/>
              <a:tabLst/>
              <a:defRPr/>
            </a:pPr>
            <a:r>
              <a:rPr lang="en-CA" dirty="0"/>
              <a:t>Duffy’s Lane is a low volume ‘Local’ Road and as such, the structure must convey the 25-year flood event while maintaining a minimum 0.3 m of clearance from the underside of the bridge, and a minimum 0.3 m of freeboard. The existing structure exceeds both of these requirements. Generally, rehabilitation of the structure would have negligible impacts on the hydraulics, and all replacement options would maintain or improve the hydraulic capacity of the structure. </a:t>
            </a:r>
            <a:endParaRPr lang="en-US" dirty="0"/>
          </a:p>
        </p:txBody>
      </p:sp>
      <p:sp>
        <p:nvSpPr>
          <p:cNvPr id="4" name="Slide Number Placeholder 3"/>
          <p:cNvSpPr>
            <a:spLocks noGrp="1"/>
          </p:cNvSpPr>
          <p:nvPr>
            <p:ph type="sldNum" sz="quarter" idx="5"/>
          </p:nvPr>
        </p:nvSpPr>
        <p:spPr/>
        <p:txBody>
          <a:bodyPr/>
          <a:lstStyle/>
          <a:p>
            <a:fld id="{6A965A48-7804-43F8-9462-A2AA0C371FC3}" type="slidenum">
              <a:rPr lang="en-US" smtClean="0"/>
              <a:t>12</a:t>
            </a:fld>
            <a:endParaRPr lang="en-US"/>
          </a:p>
        </p:txBody>
      </p:sp>
    </p:spTree>
    <p:extLst>
      <p:ext uri="{BB962C8B-B14F-4D97-AF65-F5344CB8AC3E}">
        <p14:creationId xmlns:p14="http://schemas.microsoft.com/office/powerpoint/2010/main" val="6475903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567120" rtl="0" eaLnBrk="1" fontAlgn="auto" latinLnBrk="0" hangingPunct="1">
              <a:lnSpc>
                <a:spcPct val="100000"/>
              </a:lnSpc>
              <a:spcBef>
                <a:spcPts val="1200"/>
              </a:spcBef>
              <a:spcAft>
                <a:spcPts val="600"/>
              </a:spcAft>
              <a:buClrTx/>
              <a:buSzTx/>
              <a:buFontTx/>
              <a:buNone/>
              <a:tabLst/>
              <a:defRPr/>
            </a:pPr>
            <a:r>
              <a:rPr lang="en-US" dirty="0">
                <a:solidFill>
                  <a:schemeClr val="accent2"/>
                </a:solidFill>
                <a:ea typeface="Times New Roman" panose="02020603050405020304" pitchFamily="18" charset="0"/>
                <a:sym typeface="SansSerif"/>
              </a:rPr>
              <a:t>The Socio-Cultural Environment:</a:t>
            </a:r>
          </a:p>
          <a:p>
            <a:pPr marL="0" marR="0" lvl="0" indent="0" algn="l" defTabSz="1567120" rtl="0" eaLnBrk="1" fontAlgn="auto" latinLnBrk="0" hangingPunct="1">
              <a:lnSpc>
                <a:spcPct val="100000"/>
              </a:lnSpc>
              <a:spcBef>
                <a:spcPts val="1200"/>
              </a:spcBef>
              <a:spcAft>
                <a:spcPts val="600"/>
              </a:spcAft>
              <a:buClrTx/>
              <a:buSzTx/>
              <a:buFontTx/>
              <a:buNone/>
              <a:tabLst/>
              <a:defRPr/>
            </a:pPr>
            <a:r>
              <a:rPr lang="en-US" dirty="0">
                <a:solidFill>
                  <a:schemeClr val="accent2"/>
                </a:solidFill>
                <a:ea typeface="Times New Roman" panose="02020603050405020304" pitchFamily="18" charset="0"/>
                <a:sym typeface="SansSerif"/>
              </a:rPr>
              <a:t>The EA is guided by the Town’s strategic planning documents, including </a:t>
            </a:r>
            <a:r>
              <a:rPr lang="en-US" sz="2000" dirty="0">
                <a:solidFill>
                  <a:schemeClr val="accent2"/>
                </a:solidFill>
                <a:ea typeface="Times New Roman" panose="02020603050405020304" pitchFamily="18" charset="0"/>
              </a:rPr>
              <a:t>Town of Caledon Official Plan and the </a:t>
            </a:r>
            <a:r>
              <a:rPr lang="en-US" sz="2000" dirty="0">
                <a:solidFill>
                  <a:schemeClr val="tx2"/>
                </a:solidFill>
                <a:ea typeface="Times New Roman" panose="02020603050405020304" pitchFamily="18" charset="0"/>
              </a:rPr>
              <a:t>Town of Caledon </a:t>
            </a:r>
            <a:r>
              <a:rPr lang="en-US" sz="2000" dirty="0">
                <a:solidFill>
                  <a:schemeClr val="accent2"/>
                </a:solidFill>
                <a:ea typeface="Times New Roman" panose="02020603050405020304" pitchFamily="18" charset="0"/>
              </a:rPr>
              <a:t>Transportation Master Plan, as well as the regional official plan and Provincial Standards and Guidelines. </a:t>
            </a:r>
            <a:r>
              <a:rPr lang="en-US" sz="2000" b="0" dirty="0">
                <a:solidFill>
                  <a:schemeClr val="accent2"/>
                </a:solidFill>
              </a:rPr>
              <a:t>The Study Area is located within Regulated Areas of the Toronto Region Conservation Authority, as well as an Oak Ridges Moraine Conservation Natural Core Area, where </a:t>
            </a:r>
            <a:r>
              <a:rPr lang="en-US" sz="2000" dirty="0">
                <a:solidFill>
                  <a:schemeClr val="accent2"/>
                </a:solidFill>
              </a:rPr>
              <a:t>existing uses and very restricted new transportation and utility uses are permitted.</a:t>
            </a:r>
          </a:p>
          <a:p>
            <a:pPr marL="0" marR="0" lvl="0" indent="0" algn="l" defTabSz="1567120" rtl="0" eaLnBrk="1" fontAlgn="auto" latinLnBrk="0" hangingPunct="1">
              <a:lnSpc>
                <a:spcPct val="100000"/>
              </a:lnSpc>
              <a:spcBef>
                <a:spcPts val="1200"/>
              </a:spcBef>
              <a:spcAft>
                <a:spcPts val="600"/>
              </a:spcAft>
              <a:buClrTx/>
              <a:buSzTx/>
              <a:buFontTx/>
              <a:buNone/>
              <a:tabLst/>
              <a:defRPr/>
            </a:pPr>
            <a:r>
              <a:rPr lang="en-US" sz="2000" dirty="0">
                <a:solidFill>
                  <a:schemeClr val="accent2"/>
                </a:solidFill>
                <a:ea typeface="Times New Roman" panose="02020603050405020304" pitchFamily="18" charset="0"/>
              </a:rPr>
              <a:t>The Study Area is also located within the Natural Core Area of the Greenland System within the Region of Peel Official Plan, and within the Environmental Policy Area of the Town of Caledon Official Plan. Infrastructure authorized under the Municipal Class EA process or essential infrastructure is permitted</a:t>
            </a:r>
            <a:r>
              <a:rPr lang="en-US" sz="2000" dirty="0">
                <a:solidFill>
                  <a:schemeClr val="tx2"/>
                </a:solidFill>
              </a:rPr>
              <a:t>.</a:t>
            </a:r>
            <a:endParaRPr lang="en-US" sz="2000" dirty="0">
              <a:latin typeface="Arial" panose="020B0604020202020204" pitchFamily="34" charset="0"/>
              <a:cs typeface="Arial" panose="020B0604020202020204" pitchFamily="34" charset="0"/>
            </a:endParaRPr>
          </a:p>
          <a:p>
            <a:pPr algn="l">
              <a:lnSpc>
                <a:spcPct val="100000"/>
              </a:lnSpc>
              <a:spcBef>
                <a:spcPts val="1200"/>
              </a:spcBef>
              <a:spcAft>
                <a:spcPts val="600"/>
              </a:spcAft>
            </a:pPr>
            <a:endParaRPr lang="en-US" sz="2000" b="0" dirty="0">
              <a:solidFill>
                <a:schemeClr val="accent2"/>
              </a:solidFill>
            </a:endParaRPr>
          </a:p>
          <a:p>
            <a:pPr algn="l">
              <a:lnSpc>
                <a:spcPct val="100000"/>
              </a:lnSpc>
              <a:spcBef>
                <a:spcPts val="1200"/>
              </a:spcBef>
              <a:spcAft>
                <a:spcPts val="600"/>
              </a:spcAft>
            </a:pPr>
            <a:endParaRPr lang="en-US" sz="2000" dirty="0">
              <a:solidFill>
                <a:schemeClr val="accent2"/>
              </a:solidFill>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A965A48-7804-43F8-9462-A2AA0C371FC3}" type="slidenum">
              <a:rPr lang="en-US" smtClean="0"/>
              <a:t>13</a:t>
            </a:fld>
            <a:endParaRPr lang="en-US"/>
          </a:p>
        </p:txBody>
      </p:sp>
    </p:spTree>
    <p:extLst>
      <p:ext uri="{BB962C8B-B14F-4D97-AF65-F5344CB8AC3E}">
        <p14:creationId xmlns:p14="http://schemas.microsoft.com/office/powerpoint/2010/main" val="3623092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567120" rtl="0" eaLnBrk="1" fontAlgn="auto" latinLnBrk="0" hangingPunct="1">
              <a:lnSpc>
                <a:spcPct val="100000"/>
              </a:lnSpc>
              <a:spcBef>
                <a:spcPts val="0"/>
              </a:spcBef>
              <a:spcAft>
                <a:spcPts val="0"/>
              </a:spcAft>
              <a:buClrTx/>
              <a:buSzTx/>
              <a:buFontTx/>
              <a:buNone/>
              <a:tabLst/>
              <a:defRPr/>
            </a:pPr>
            <a:r>
              <a:rPr lang="en-US" sz="2400" dirty="0">
                <a:solidFill>
                  <a:schemeClr val="tx2"/>
                </a:solidFill>
              </a:rPr>
              <a:t>A Stage 1 archaeological assessment determined that parts of the study area have archaeological potential and will require Stage 2 archaeological assessment prior to any construction activities, if these areas will be impacted.</a:t>
            </a:r>
            <a:r>
              <a:rPr lang="en-US" sz="2400" dirty="0">
                <a:solidFill>
                  <a:schemeClr val="tx2"/>
                </a:solidFill>
                <a:cs typeface="Arial"/>
              </a:rPr>
              <a:t> </a:t>
            </a:r>
            <a:r>
              <a:rPr lang="en-US" sz="2800" kern="1200" dirty="0">
                <a:solidFill>
                  <a:schemeClr val="tx1"/>
                </a:solidFill>
                <a:latin typeface="+mn-lt"/>
                <a:ea typeface="+mn-ea"/>
                <a:cs typeface="+mn-cs"/>
              </a:rPr>
              <a:t>The specifics on the location of future infrastructure placement and construction activities will be determined during the later stages of the project. </a:t>
            </a:r>
          </a:p>
          <a:p>
            <a:pPr marL="457200" marR="0" lvl="0" indent="-457200" algn="l" defTabSz="156712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800" kern="1200" dirty="0">
              <a:solidFill>
                <a:schemeClr val="tx1"/>
              </a:solidFill>
              <a:latin typeface="+mn-lt"/>
              <a:ea typeface="+mn-ea"/>
              <a:cs typeface="+mn-cs"/>
            </a:endParaRPr>
          </a:p>
          <a:p>
            <a:pPr marL="0" indent="0">
              <a:spcBef>
                <a:spcPts val="600"/>
              </a:spcBef>
              <a:spcAft>
                <a:spcPts val="600"/>
              </a:spcAft>
              <a:buFontTx/>
              <a:buNone/>
            </a:pPr>
            <a:r>
              <a:rPr lang="en-US" sz="2000" dirty="0">
                <a:solidFill>
                  <a:schemeClr val="tx2"/>
                </a:solidFill>
                <a:cs typeface="Arial"/>
              </a:rPr>
              <a:t>The subject bridges are not listed on the Town of Caledon’s Heritage Register nor are they identified on the Ontario  Heritage Bridge List. Patterson Sideroad Bridge 1 and Bridge 2 were determined not to have cultural  heritage value; However, Duffy’s Lane Bridge is considered a cultural heritage resource due to its existing barrier feature and is eligible for designation under the Ontario Heritage Act based on its context and physical attributes.</a:t>
            </a:r>
          </a:p>
          <a:p>
            <a:pPr marL="0" marR="0" lvl="0" indent="0" algn="l" defTabSz="1567120" rtl="0" eaLnBrk="1" fontAlgn="auto" latinLnBrk="0" hangingPunct="1">
              <a:lnSpc>
                <a:spcPct val="100000"/>
              </a:lnSpc>
              <a:spcBef>
                <a:spcPts val="0"/>
              </a:spcBef>
              <a:spcAft>
                <a:spcPts val="0"/>
              </a:spcAft>
              <a:buClrTx/>
              <a:buSzTx/>
              <a:buFontTx/>
              <a:buNone/>
              <a:tabLst/>
              <a:defRPr/>
            </a:pPr>
            <a:endParaRPr lang="en-US" sz="2000" dirty="0">
              <a:solidFill>
                <a:schemeClr val="tx2"/>
              </a:solidFill>
              <a:cs typeface="Arial"/>
            </a:endParaRPr>
          </a:p>
          <a:p>
            <a:pPr marL="0" marR="0" lvl="0" indent="0" algn="l" defTabSz="156712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6A965A48-7804-43F8-9462-A2AA0C371FC3}" type="slidenum">
              <a:rPr lang="en-US" smtClean="0"/>
              <a:t>14</a:t>
            </a:fld>
            <a:endParaRPr lang="en-US"/>
          </a:p>
        </p:txBody>
      </p:sp>
    </p:spTree>
    <p:extLst>
      <p:ext uri="{BB962C8B-B14F-4D97-AF65-F5344CB8AC3E}">
        <p14:creationId xmlns:p14="http://schemas.microsoft.com/office/powerpoint/2010/main" val="1158058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567120" rtl="0" eaLnBrk="1" fontAlgn="auto" latinLnBrk="0" hangingPunct="1">
              <a:lnSpc>
                <a:spcPct val="100000"/>
              </a:lnSpc>
              <a:spcBef>
                <a:spcPts val="0"/>
              </a:spcBef>
              <a:spcAft>
                <a:spcPts val="0"/>
              </a:spcAft>
              <a:buClrTx/>
              <a:buSzTx/>
              <a:buFontTx/>
              <a:buNone/>
              <a:tabLst/>
              <a:defRPr/>
            </a:pPr>
            <a:r>
              <a:rPr lang="en-CA" sz="1800" dirty="0">
                <a:effectLst/>
                <a:latin typeface="Arial" panose="020B0604020202020204" pitchFamily="34" charset="0"/>
                <a:ea typeface="Times New Roman" panose="02020603050405020304" pitchFamily="18" charset="0"/>
                <a:cs typeface="Times New Roman" panose="02020603050405020304" pitchFamily="18" charset="0"/>
              </a:rPr>
              <a:t>The Natural Environment:</a:t>
            </a:r>
          </a:p>
          <a:p>
            <a:pPr marL="0" marR="0" lvl="0" indent="0" algn="l" defTabSz="156712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latin typeface="+mn-lt"/>
                <a:ea typeface="+mn-ea"/>
                <a:cs typeface="+mn-cs"/>
              </a:rPr>
              <a:t>The assessment of the natural environment was completed through a background information review and field investigations to characterize the terrestrial and aquatic environments within the Study Area. </a:t>
            </a:r>
            <a:r>
              <a:rPr lang="en-CA" sz="1800" dirty="0">
                <a:effectLst/>
                <a:latin typeface="Arial" panose="020B0604020202020204" pitchFamily="34" charset="0"/>
                <a:ea typeface="Times New Roman" panose="02020603050405020304" pitchFamily="18" charset="0"/>
                <a:cs typeface="Times New Roman" panose="02020603050405020304" pitchFamily="18" charset="0"/>
              </a:rPr>
              <a:t>The Study Area includes wetland, treed and open aquatic areas.  In the greater area, beyond the Study Area, adjacent lands include rural residential properties and natural forest and wetland communities. </a:t>
            </a:r>
            <a:r>
              <a:rPr lang="en-CA" sz="2000" dirty="0">
                <a:effectLst/>
                <a:latin typeface="Arial" panose="020B0604020202020204" pitchFamily="34" charset="0"/>
                <a:ea typeface="Times New Roman" panose="02020603050405020304" pitchFamily="18" charset="0"/>
                <a:cs typeface="Times New Roman" panose="02020603050405020304" pitchFamily="18" charset="0"/>
              </a:rPr>
              <a:t>The Humber River flows under Patterson Sideroad Bridge 2 while a tributary of the Humber River flows under Duffy’s Lane bridge and Patterson Sideroad bridge 1. Both watercourses are</a:t>
            </a:r>
            <a:r>
              <a:rPr lang="en-CA"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considered fish habitat under the </a:t>
            </a:r>
            <a:r>
              <a:rPr lang="en-CA" sz="20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Fisheries Act</a:t>
            </a:r>
            <a:r>
              <a:rPr lang="en-CA"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p>
          <a:p>
            <a:pPr marL="0" marR="0" lvl="0" indent="0" algn="l" defTabSz="1567120" rtl="0" eaLnBrk="1" fontAlgn="auto" latinLnBrk="0" hangingPunct="1">
              <a:lnSpc>
                <a:spcPct val="100000"/>
              </a:lnSpc>
              <a:spcBef>
                <a:spcPts val="0"/>
              </a:spcBef>
              <a:spcAft>
                <a:spcPts val="0"/>
              </a:spcAft>
              <a:buClrTx/>
              <a:buSzTx/>
              <a:buFontTx/>
              <a:buNone/>
              <a:tabLst/>
              <a:defRPr/>
            </a:pPr>
            <a:endParaRPr lang="en-US" sz="2000" kern="1200" dirty="0">
              <a:solidFill>
                <a:schemeClr val="tx1"/>
              </a:solidFill>
              <a:latin typeface="+mn-lt"/>
              <a:ea typeface="+mn-ea"/>
              <a:cs typeface="+mn-cs"/>
            </a:endParaRPr>
          </a:p>
          <a:p>
            <a:pPr marL="0" marR="0" lvl="0" indent="0" algn="l" defTabSz="1567120" rtl="0" eaLnBrk="1" fontAlgn="auto" latinLnBrk="0" hangingPunct="1">
              <a:lnSpc>
                <a:spcPct val="100000"/>
              </a:lnSpc>
              <a:spcBef>
                <a:spcPts val="0"/>
              </a:spcBef>
              <a:spcAft>
                <a:spcPts val="0"/>
              </a:spcAft>
              <a:buClrTx/>
              <a:buSzTx/>
              <a:buFontTx/>
              <a:buNone/>
              <a:tabLst/>
              <a:defRPr/>
            </a:pPr>
            <a:r>
              <a:rPr lang="en-US" sz="1600" dirty="0">
                <a:solidFill>
                  <a:schemeClr val="tx2"/>
                </a:solidFill>
              </a:rPr>
              <a:t>The </a:t>
            </a:r>
            <a:r>
              <a:rPr lang="en-US" sz="1800" kern="1200" dirty="0">
                <a:solidFill>
                  <a:schemeClr val="tx1"/>
                </a:solidFill>
                <a:latin typeface="+mn-lt"/>
                <a:ea typeface="+mn-ea"/>
                <a:cs typeface="+mn-cs"/>
              </a:rPr>
              <a:t>vegetation communities observed in the Study Area are considered to be relatively common in Ontario.</a:t>
            </a:r>
            <a:r>
              <a:rPr lang="en-US" sz="2000" dirty="0">
                <a:solidFill>
                  <a:schemeClr val="tx2"/>
                </a:solidFill>
              </a:rPr>
              <a:t> No s</a:t>
            </a:r>
            <a:r>
              <a:rPr lang="en-US" sz="1800" dirty="0">
                <a:effectLst/>
                <a:latin typeface="Arial" panose="020B0604020202020204" pitchFamily="34" charset="0"/>
                <a:ea typeface="Arial" panose="020B0604020202020204" pitchFamily="34" charset="0"/>
                <a:cs typeface="Times New Roman" panose="02020603050405020304" pitchFamily="18" charset="0"/>
              </a:rPr>
              <a:t>ensitive vegetation communities or provincially significant plant species were observed within the Study Area during the field assessment.</a:t>
            </a:r>
            <a:r>
              <a:rPr lang="en-CA" sz="1800" dirty="0">
                <a:effectLst/>
                <a:latin typeface="Arial" panose="020B0604020202020204" pitchFamily="34" charset="0"/>
                <a:ea typeface="Times New Roman" panose="02020603050405020304" pitchFamily="18" charset="0"/>
                <a:cs typeface="Times New Roman" panose="02020603050405020304" pitchFamily="18" charset="0"/>
              </a:rPr>
              <a:t> Suitable habitat for Barn Swallows, a </a:t>
            </a:r>
            <a:r>
              <a:rPr lang="en-US" sz="1800" dirty="0">
                <a:solidFill>
                  <a:schemeClr val="tx2"/>
                </a:solidFill>
                <a:cs typeface="Arial"/>
              </a:rPr>
              <a:t>provincially species of Special Concern,</a:t>
            </a:r>
            <a:r>
              <a:rPr lang="en-CA" sz="1800" dirty="0">
                <a:effectLst/>
                <a:latin typeface="Arial" panose="020B0604020202020204" pitchFamily="34" charset="0"/>
                <a:ea typeface="Times New Roman" panose="02020603050405020304" pitchFamily="18" charset="0"/>
                <a:cs typeface="Times New Roman" panose="02020603050405020304" pitchFamily="18" charset="0"/>
              </a:rPr>
              <a:t> were found on all three bridges, although no evidence of past or active nesting was observed, and no Barn Swallows were observed during the site assessment.</a:t>
            </a:r>
            <a:r>
              <a:rPr lang="en-CA"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CA" sz="1800" dirty="0">
                <a:effectLst/>
                <a:latin typeface="Arial" panose="020B0604020202020204" pitchFamily="34" charset="0"/>
                <a:ea typeface="Times New Roman" panose="02020603050405020304" pitchFamily="18" charset="0"/>
                <a:cs typeface="Times New Roman" panose="02020603050405020304" pitchFamily="18" charset="0"/>
              </a:rPr>
              <a:t>Within the </a:t>
            </a:r>
            <a:r>
              <a:rPr lang="en-US" sz="1800" dirty="0">
                <a:solidFill>
                  <a:schemeClr val="tx2"/>
                </a:solidFill>
                <a:latin typeface="Arial" panose="020B0604020202020204" pitchFamily="34" charset="0"/>
                <a:cs typeface="Arial" panose="020B0604020202020204" pitchFamily="34" charset="0"/>
              </a:rPr>
              <a:t>forest and treed swamp in the </a:t>
            </a:r>
            <a:r>
              <a:rPr lang="en-CA" sz="1800" dirty="0">
                <a:effectLst/>
                <a:latin typeface="Arial" panose="020B0604020202020204" pitchFamily="34" charset="0"/>
                <a:ea typeface="Times New Roman" panose="02020603050405020304" pitchFamily="18" charset="0"/>
                <a:cs typeface="Times New Roman" panose="02020603050405020304" pitchFamily="18" charset="0"/>
              </a:rPr>
              <a:t>Study Area several trees appeared to provide suitable habitat for Provincially Endangered roosting bats. </a:t>
            </a:r>
            <a:r>
              <a:rPr lang="en-US" sz="1800" dirty="0">
                <a:effectLst/>
                <a:latin typeface="Arial" panose="020B0604020202020204" pitchFamily="34" charset="0"/>
                <a:ea typeface="Arial" panose="020B0604020202020204" pitchFamily="34" charset="0"/>
                <a:cs typeface="Times New Roman" panose="02020603050405020304" pitchFamily="18" charset="0"/>
              </a:rPr>
              <a:t>Suitable habitat for Snapping Turtles may be present in waterbodies or ponds located beyond the Study Area. O</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pen watercourse features in the Study Area appear to provide suitable habitat for Midland Painted Turtle. </a:t>
            </a:r>
          </a:p>
          <a:p>
            <a:pPr marL="0" marR="0" lvl="0" indent="0" algn="l" defTabSz="1567120" rtl="0" eaLnBrk="1" fontAlgn="auto" latinLnBrk="0" hangingPunct="1">
              <a:lnSpc>
                <a:spcPct val="100000"/>
              </a:lnSpc>
              <a:spcBef>
                <a:spcPts val="0"/>
              </a:spcBef>
              <a:spcAft>
                <a:spcPts val="0"/>
              </a:spcAft>
              <a:buClrTx/>
              <a:buSzTx/>
              <a:buFontTx/>
              <a:buNone/>
              <a:tabLst/>
              <a:defRPr/>
            </a:pPr>
            <a:endParaRPr lang="en-US" sz="2000" dirty="0">
              <a:solidFill>
                <a:schemeClr val="tx2"/>
              </a:solidFill>
            </a:endParaRPr>
          </a:p>
          <a:p>
            <a:pPr marL="0" marR="0" lvl="0" indent="0" algn="l" defTabSz="1567120" rtl="0" eaLnBrk="1" fontAlgn="auto" latinLnBrk="0" hangingPunct="1">
              <a:lnSpc>
                <a:spcPct val="100000"/>
              </a:lnSpc>
              <a:spcBef>
                <a:spcPts val="0"/>
              </a:spcBef>
              <a:spcAft>
                <a:spcPts val="0"/>
              </a:spcAft>
              <a:buClrTx/>
              <a:buSzTx/>
              <a:buFontTx/>
              <a:buNone/>
              <a:tabLst/>
              <a:defRPr/>
            </a:pPr>
            <a:endParaRPr lang="en-CA" sz="1800" dirty="0">
              <a:solidFill>
                <a:srgbClr val="000000"/>
              </a:solidFill>
              <a:effectLst/>
              <a:latin typeface="Arial" panose="020B0604020202020204" pitchFamily="34" charset="0"/>
              <a:cs typeface="Times New Roman" panose="02020603050405020304" pitchFamily="18" charset="0"/>
            </a:endParaRPr>
          </a:p>
          <a:p>
            <a:pPr marL="0" marR="0" lvl="0" indent="0" algn="l" defTabSz="1567120" rtl="0" eaLnBrk="1" fontAlgn="auto" latinLnBrk="0" hangingPunct="1">
              <a:lnSpc>
                <a:spcPct val="100000"/>
              </a:lnSpc>
              <a:spcBef>
                <a:spcPts val="0"/>
              </a:spcBef>
              <a:spcAft>
                <a:spcPts val="0"/>
              </a:spcAft>
              <a:buClrTx/>
              <a:buSzTx/>
              <a:buFontTx/>
              <a:buNone/>
              <a:tabLst/>
              <a:defRPr/>
            </a:pPr>
            <a:endParaRPr lang="en-CA" sz="1800" dirty="0">
              <a:solidFill>
                <a:srgbClr val="000000"/>
              </a:solidFill>
              <a:effectLst/>
              <a:latin typeface="Arial" panose="020B0604020202020204" pitchFamily="34" charset="0"/>
              <a:cs typeface="Times New Roman" panose="02020603050405020304" pitchFamily="18" charset="0"/>
            </a:endParaRPr>
          </a:p>
          <a:p>
            <a:pPr marL="0" marR="0" lvl="0" indent="0" algn="l" defTabSz="1567120" rtl="0" eaLnBrk="1" fontAlgn="auto" latinLnBrk="0" hangingPunct="1">
              <a:lnSpc>
                <a:spcPct val="100000"/>
              </a:lnSpc>
              <a:spcBef>
                <a:spcPts val="0"/>
              </a:spcBef>
              <a:spcAft>
                <a:spcPts val="0"/>
              </a:spcAft>
              <a:buClrTx/>
              <a:buSzTx/>
              <a:buFontTx/>
              <a:buNone/>
              <a:tabLst/>
              <a:defRPr/>
            </a:pPr>
            <a:endParaRPr lang="en-US" sz="2000" dirty="0">
              <a:solidFill>
                <a:schemeClr val="tx2"/>
              </a:solidFill>
              <a:latin typeface="Arial" panose="020B0604020202020204" pitchFamily="34" charset="0"/>
            </a:endParaRPr>
          </a:p>
          <a:p>
            <a:pPr marL="0" marR="0" lvl="0" indent="0" algn="l" defTabSz="1567120" rtl="0" eaLnBrk="1" fontAlgn="auto" latinLnBrk="0" hangingPunct="1">
              <a:lnSpc>
                <a:spcPct val="100000"/>
              </a:lnSpc>
              <a:spcBef>
                <a:spcPts val="0"/>
              </a:spcBef>
              <a:spcAft>
                <a:spcPts val="0"/>
              </a:spcAft>
              <a:buClrTx/>
              <a:buSzTx/>
              <a:buFontTx/>
              <a:buNone/>
              <a:tabLst/>
              <a:defRPr/>
            </a:pPr>
            <a:endParaRPr lang="en-US" sz="2000" dirty="0">
              <a:solidFill>
                <a:schemeClr val="tx2"/>
              </a:solidFill>
            </a:endParaRPr>
          </a:p>
          <a:p>
            <a:pPr marL="0" marR="0" lvl="0" indent="0" algn="l" defTabSz="1567120" rtl="0" eaLnBrk="1" fontAlgn="auto" latinLnBrk="0" hangingPunct="1">
              <a:lnSpc>
                <a:spcPct val="100000"/>
              </a:lnSpc>
              <a:spcBef>
                <a:spcPts val="0"/>
              </a:spcBef>
              <a:spcAft>
                <a:spcPts val="0"/>
              </a:spcAft>
              <a:buClrTx/>
              <a:buSzTx/>
              <a:buFontTx/>
              <a:buNone/>
              <a:tabLst/>
              <a:defRPr/>
            </a:pPr>
            <a:endParaRPr lang="en-US" sz="21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A965A48-7804-43F8-9462-A2AA0C371FC3}" type="slidenum">
              <a:rPr lang="en-US" smtClean="0"/>
              <a:t>15</a:t>
            </a:fld>
            <a:endParaRPr lang="en-US"/>
          </a:p>
        </p:txBody>
      </p:sp>
    </p:spTree>
    <p:extLst>
      <p:ext uri="{BB962C8B-B14F-4D97-AF65-F5344CB8AC3E}">
        <p14:creationId xmlns:p14="http://schemas.microsoft.com/office/powerpoint/2010/main" val="3918527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56712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1F497D"/>
                </a:solidFill>
                <a:effectLst/>
                <a:latin typeface="Calibri" panose="020F0502020204030204" pitchFamily="34" charset="0"/>
              </a:rPr>
              <a:t>The alternative solutions that were developed </a:t>
            </a:r>
            <a:r>
              <a:rPr lang="en-US" sz="2000" b="0" dirty="0">
                <a:solidFill>
                  <a:schemeClr val="tx2"/>
                </a:solidFill>
                <a:latin typeface="+mn-lt"/>
                <a:cs typeface="Arial" panose="020B0604020202020204" pitchFamily="34" charset="0"/>
              </a:rPr>
              <a:t>are feasible within the project environment and meet the project objectives outlined in the Problem/Opportunity Statement.  Alternative solutions that address increased traffic and structural conditions of the Patterson Sideroad bridges 1 and 2 include</a:t>
            </a:r>
            <a:r>
              <a:rPr lang="en-US" sz="2400" b="0" dirty="0">
                <a:solidFill>
                  <a:schemeClr val="tx2"/>
                </a:solidFill>
                <a:latin typeface="Arial" panose="020B0604020202020204" pitchFamily="34" charset="0"/>
                <a:cs typeface="Arial" panose="020B0604020202020204" pitchFamily="34" charset="0"/>
              </a:rPr>
              <a:t>: 1) Do Nothing, a mandatory requirement for consideration in the Municipal Class EA process 2) Rehabilitate the structure 3) Rehabilitate and widen the structure 4) Replace the structure.</a:t>
            </a:r>
          </a:p>
          <a:p>
            <a:pPr marL="0" marR="0" lvl="0" indent="0" algn="l" defTabSz="156712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A965A48-7804-43F8-9462-A2AA0C371FC3}" type="slidenum">
              <a:rPr lang="en-US" smtClean="0"/>
              <a:t>16</a:t>
            </a:fld>
            <a:endParaRPr lang="en-US"/>
          </a:p>
        </p:txBody>
      </p:sp>
    </p:spTree>
    <p:extLst>
      <p:ext uri="{BB962C8B-B14F-4D97-AF65-F5344CB8AC3E}">
        <p14:creationId xmlns:p14="http://schemas.microsoft.com/office/powerpoint/2010/main" val="4537940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567120" rtl="0" eaLnBrk="1" fontAlgn="auto" latinLnBrk="0" hangingPunct="1">
              <a:lnSpc>
                <a:spcPct val="100000"/>
              </a:lnSpc>
              <a:spcBef>
                <a:spcPts val="0"/>
              </a:spcBef>
              <a:spcAft>
                <a:spcPts val="0"/>
              </a:spcAft>
              <a:buClrTx/>
              <a:buSzTx/>
              <a:buFontTx/>
              <a:buNone/>
              <a:tabLst/>
              <a:defRPr/>
            </a:pPr>
            <a:r>
              <a:rPr lang="en-US" sz="1800" b="0" dirty="0">
                <a:solidFill>
                  <a:schemeClr val="tx2"/>
                </a:solidFill>
                <a:latin typeface="+mn-lt"/>
                <a:cs typeface="Arial" panose="020B0604020202020204" pitchFamily="34" charset="0"/>
              </a:rPr>
              <a:t>Alternative solutions that address increased traffic and structural conditions of the Duffy’s Lane bridge includes</a:t>
            </a:r>
            <a:r>
              <a:rPr lang="en-US" sz="2000" b="0" dirty="0">
                <a:solidFill>
                  <a:schemeClr val="tx2"/>
                </a:solidFill>
                <a:latin typeface="Arial" panose="020B0604020202020204" pitchFamily="34" charset="0"/>
                <a:cs typeface="Arial" panose="020B0604020202020204" pitchFamily="34" charset="0"/>
              </a:rPr>
              <a:t>: 1)Do Nothing, 2) Abandon or remove the structure and close the road, 3)Rehabilitate the structure, 4) Replace the structure with </a:t>
            </a:r>
          </a:p>
          <a:p>
            <a:pPr marL="0" marR="0" lvl="0" indent="0" algn="l" defTabSz="1567120" rtl="0" eaLnBrk="1" fontAlgn="auto" latinLnBrk="0" hangingPunct="1">
              <a:lnSpc>
                <a:spcPct val="100000"/>
              </a:lnSpc>
              <a:spcBef>
                <a:spcPts val="0"/>
              </a:spcBef>
              <a:spcAft>
                <a:spcPts val="0"/>
              </a:spcAft>
              <a:buClrTx/>
              <a:buSzTx/>
              <a:buFontTx/>
              <a:buNone/>
              <a:tabLst/>
              <a:defRPr/>
            </a:pPr>
            <a:r>
              <a:rPr lang="en-US" sz="2000" b="0" dirty="0">
                <a:solidFill>
                  <a:schemeClr val="tx2"/>
                </a:solidFill>
                <a:latin typeface="Arial" panose="020B0604020202020204" pitchFamily="34" charset="0"/>
                <a:cs typeface="Arial" panose="020B0604020202020204" pitchFamily="34" charset="0"/>
              </a:rPr>
              <a:t>a) a two-lane bridge, b) a single lane modular bridge, or c) a pedestrian bridge.</a:t>
            </a:r>
          </a:p>
          <a:p>
            <a:pPr marL="0" marR="0" lvl="0" indent="0" algn="l" defTabSz="156712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A965A48-7804-43F8-9462-A2AA0C371FC3}" type="slidenum">
              <a:rPr lang="en-US" smtClean="0"/>
              <a:t>17</a:t>
            </a:fld>
            <a:endParaRPr lang="en-US"/>
          </a:p>
        </p:txBody>
      </p:sp>
    </p:spTree>
    <p:extLst>
      <p:ext uri="{BB962C8B-B14F-4D97-AF65-F5344CB8AC3E}">
        <p14:creationId xmlns:p14="http://schemas.microsoft.com/office/powerpoint/2010/main" val="631453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567120" rtl="0" eaLnBrk="1" fontAlgn="auto" latinLnBrk="0" hangingPunct="1">
              <a:lnSpc>
                <a:spcPct val="100000"/>
              </a:lnSpc>
              <a:spcBef>
                <a:spcPts val="0"/>
              </a:spcBef>
              <a:spcAft>
                <a:spcPts val="0"/>
              </a:spcAft>
              <a:buClrTx/>
              <a:buSzTx/>
              <a:buFontTx/>
              <a:buNone/>
              <a:tabLst/>
              <a:defRPr/>
            </a:pPr>
            <a:r>
              <a:rPr lang="en-US" dirty="0"/>
              <a:t>Impacts of the alternative solutions are evaluated against the inventory of the natural, social/cultural, financial and technical environment of the Study Area, and includes an evaluation of mitigation measures.  The alternative solutions are then compared to each other based on the level of anticipated impact for each criterion. The evaluation leads to the identification of a recommended solution. A summary of the </a:t>
            </a:r>
            <a:r>
              <a:rPr lang="en-US" sz="2100" kern="1200" dirty="0">
                <a:solidFill>
                  <a:schemeClr val="tx1"/>
                </a:solidFill>
                <a:latin typeface="+mn-lt"/>
                <a:ea typeface="+mn-ea"/>
                <a:cs typeface="+mn-cs"/>
              </a:rPr>
              <a:t>criteria is provided under each environment category. The criteria were developed following a review of the existing conditions in the Study Area.</a:t>
            </a:r>
          </a:p>
          <a:p>
            <a:pPr marL="0" marR="0" lvl="0" indent="0" algn="l" defTabSz="914400" rtl="0" eaLnBrk="1" fontAlgn="auto" latinLnBrk="0" hangingPunct="1">
              <a:lnSpc>
                <a:spcPct val="100000"/>
              </a:lnSpc>
              <a:spcBef>
                <a:spcPct val="0"/>
              </a:spcBef>
              <a:spcAft>
                <a:spcPct val="0"/>
              </a:spcAft>
              <a:buClrTx/>
              <a:buSzTx/>
              <a:buFontTx/>
              <a:buNone/>
              <a:tabLst/>
              <a:defRPr/>
            </a:pPr>
            <a:r>
              <a:rPr lang="en-US" sz="2000" kern="1200" dirty="0">
                <a:solidFill>
                  <a:schemeClr val="tx1"/>
                </a:solidFill>
                <a:latin typeface="+mn-lt"/>
                <a:ea typeface="+mn-ea"/>
                <a:cs typeface="+mn-cs"/>
              </a:rPr>
              <a:t>Key considerations in the development and evaluation of the alternative solutions for the Study Area include; </a:t>
            </a:r>
          </a:p>
          <a:p>
            <a:pPr marL="342900" marR="0" lvl="0" indent="-342900" algn="l" defTabSz="914400" rtl="0" eaLnBrk="1" fontAlgn="auto" latinLnBrk="0" hangingPunct="1">
              <a:lnSpc>
                <a:spcPct val="100000"/>
              </a:lnSpc>
              <a:spcBef>
                <a:spcPct val="0"/>
              </a:spcBef>
              <a:spcAft>
                <a:spcPct val="0"/>
              </a:spcAft>
              <a:buClrTx/>
              <a:buSzTx/>
              <a:buFont typeface="Arial" panose="020B0604020202020204" pitchFamily="34" charset="0"/>
              <a:buChar char="•"/>
              <a:tabLst/>
              <a:defRPr/>
            </a:pPr>
            <a:r>
              <a:rPr lang="en-US" sz="2000" kern="1200" dirty="0">
                <a:solidFill>
                  <a:schemeClr val="tx1"/>
                </a:solidFill>
                <a:latin typeface="+mn-lt"/>
                <a:ea typeface="+mn-ea"/>
                <a:cs typeface="+mn-cs"/>
              </a:rPr>
              <a:t>Potential impact to existing natural features</a:t>
            </a:r>
          </a:p>
          <a:p>
            <a:pPr marL="342900" marR="0" lvl="0" indent="-342900" algn="l" defTabSz="914400" rtl="0" eaLnBrk="1" fontAlgn="auto" latinLnBrk="0" hangingPunct="1">
              <a:lnSpc>
                <a:spcPct val="100000"/>
              </a:lnSpc>
              <a:spcBef>
                <a:spcPct val="0"/>
              </a:spcBef>
              <a:spcAft>
                <a:spcPct val="0"/>
              </a:spcAft>
              <a:buClrTx/>
              <a:buSzTx/>
              <a:buFont typeface="Arial" panose="020B0604020202020204" pitchFamily="34" charset="0"/>
              <a:buChar char="•"/>
              <a:tabLst/>
              <a:defRPr/>
            </a:pPr>
            <a:r>
              <a:rPr lang="en-US" sz="2000" kern="1200" dirty="0">
                <a:solidFill>
                  <a:schemeClr val="tx1"/>
                </a:solidFill>
                <a:latin typeface="+mn-lt"/>
                <a:ea typeface="+mn-ea"/>
                <a:cs typeface="+mn-cs"/>
              </a:rPr>
              <a:t>Minimizing encroachment on private property and the potential for land acquisition, </a:t>
            </a:r>
          </a:p>
          <a:p>
            <a:pPr marL="342900" marR="0" lvl="0" indent="-342900" algn="l" defTabSz="914400" rtl="0" eaLnBrk="1" fontAlgn="auto" latinLnBrk="0" hangingPunct="1">
              <a:lnSpc>
                <a:spcPct val="100000"/>
              </a:lnSpc>
              <a:spcBef>
                <a:spcPct val="0"/>
              </a:spcBef>
              <a:spcAft>
                <a:spcPct val="0"/>
              </a:spcAft>
              <a:buClrTx/>
              <a:buSzTx/>
              <a:buFont typeface="Arial" panose="020B0604020202020204" pitchFamily="34" charset="0"/>
              <a:buChar char="•"/>
              <a:tabLst/>
              <a:defRPr/>
            </a:pPr>
            <a:r>
              <a:rPr lang="en-US" sz="2000" kern="1200" dirty="0">
                <a:solidFill>
                  <a:schemeClr val="tx1"/>
                </a:solidFill>
                <a:latin typeface="+mn-lt"/>
                <a:ea typeface="+mn-ea"/>
                <a:cs typeface="+mn-cs"/>
              </a:rPr>
              <a:t>Maintaining property access, </a:t>
            </a:r>
          </a:p>
          <a:p>
            <a:pPr marL="342900" marR="0" lvl="0" indent="-342900" algn="l" defTabSz="914400" rtl="0" eaLnBrk="1" fontAlgn="auto" latinLnBrk="0" hangingPunct="1">
              <a:lnSpc>
                <a:spcPct val="100000"/>
              </a:lnSpc>
              <a:spcBef>
                <a:spcPct val="0"/>
              </a:spcBef>
              <a:spcAft>
                <a:spcPct val="0"/>
              </a:spcAft>
              <a:buClrTx/>
              <a:buSzTx/>
              <a:buFont typeface="Arial" panose="020B0604020202020204" pitchFamily="34" charset="0"/>
              <a:buChar char="•"/>
              <a:tabLst/>
              <a:defRPr/>
            </a:pPr>
            <a:r>
              <a:rPr lang="en-US" sz="2000" kern="1200" dirty="0">
                <a:solidFill>
                  <a:schemeClr val="tx1"/>
                </a:solidFill>
                <a:latin typeface="+mn-lt"/>
                <a:ea typeface="+mn-ea"/>
                <a:cs typeface="+mn-cs"/>
              </a:rPr>
              <a:t>Consideration of active transportation along the corridor</a:t>
            </a:r>
          </a:p>
          <a:p>
            <a:pPr marL="342900" marR="0" lvl="0" indent="-342900" algn="l" defTabSz="914400" rtl="0" eaLnBrk="1" fontAlgn="auto" latinLnBrk="0" hangingPunct="1">
              <a:lnSpc>
                <a:spcPct val="100000"/>
              </a:lnSpc>
              <a:spcBef>
                <a:spcPct val="0"/>
              </a:spcBef>
              <a:spcAft>
                <a:spcPct val="0"/>
              </a:spcAft>
              <a:buClrTx/>
              <a:buSzTx/>
              <a:buFont typeface="Arial" panose="020B0604020202020204" pitchFamily="34" charset="0"/>
              <a:buChar char="•"/>
              <a:tabLst/>
              <a:defRPr/>
            </a:pPr>
            <a:r>
              <a:rPr lang="en-US" sz="2000" kern="1200" dirty="0">
                <a:solidFill>
                  <a:schemeClr val="tx1"/>
                </a:solidFill>
                <a:latin typeface="+mn-lt"/>
                <a:ea typeface="+mn-ea"/>
                <a:cs typeface="+mn-cs"/>
              </a:rPr>
              <a:t>Working within existing planning policy and regulations </a:t>
            </a:r>
          </a:p>
          <a:p>
            <a:pPr marL="342900" marR="0" lvl="0" indent="-342900" algn="l" defTabSz="914400" rtl="0" eaLnBrk="1" fontAlgn="auto" latinLnBrk="0" hangingPunct="1">
              <a:lnSpc>
                <a:spcPct val="100000"/>
              </a:lnSpc>
              <a:spcBef>
                <a:spcPct val="0"/>
              </a:spcBef>
              <a:spcAft>
                <a:spcPct val="0"/>
              </a:spcAft>
              <a:buClrTx/>
              <a:buSzTx/>
              <a:buFont typeface="Arial" panose="020B0604020202020204" pitchFamily="34" charset="0"/>
              <a:buChar char="•"/>
              <a:tabLst/>
              <a:defRPr/>
            </a:pPr>
            <a:r>
              <a:rPr lang="en-US" sz="2000" kern="1200" dirty="0">
                <a:solidFill>
                  <a:schemeClr val="tx1"/>
                </a:solidFill>
                <a:latin typeface="+mn-lt"/>
                <a:ea typeface="+mn-ea"/>
                <a:cs typeface="+mn-cs"/>
              </a:rPr>
              <a:t>Maintaining traffic flow and connection in the Town as well as providing capacity for future growth and traffic, </a:t>
            </a:r>
          </a:p>
          <a:p>
            <a:pPr marL="342900" marR="0" lvl="0" indent="-342900" algn="l" defTabSz="914400" rtl="0" eaLnBrk="1" fontAlgn="auto" latinLnBrk="0" hangingPunct="1">
              <a:lnSpc>
                <a:spcPct val="100000"/>
              </a:lnSpc>
              <a:spcBef>
                <a:spcPct val="0"/>
              </a:spcBef>
              <a:spcAft>
                <a:spcPct val="0"/>
              </a:spcAft>
              <a:buClrTx/>
              <a:buSzTx/>
              <a:buFont typeface="Arial" panose="020B0604020202020204" pitchFamily="34" charset="0"/>
              <a:buChar char="•"/>
              <a:tabLst/>
              <a:defRPr/>
            </a:pPr>
            <a:r>
              <a:rPr lang="en-US" sz="2000" kern="1200" dirty="0">
                <a:solidFill>
                  <a:schemeClr val="tx1"/>
                </a:solidFill>
                <a:latin typeface="+mn-lt"/>
                <a:ea typeface="+mn-ea"/>
                <a:cs typeface="+mn-cs"/>
              </a:rPr>
              <a:t>Maintaining effective storm drainage</a:t>
            </a:r>
          </a:p>
          <a:p>
            <a:pPr marL="342900" marR="0" lvl="0" indent="-342900" algn="l" defTabSz="914400" rtl="0" eaLnBrk="1" fontAlgn="auto" latinLnBrk="0" hangingPunct="1">
              <a:lnSpc>
                <a:spcPct val="100000"/>
              </a:lnSpc>
              <a:spcBef>
                <a:spcPct val="0"/>
              </a:spcBef>
              <a:spcAft>
                <a:spcPct val="0"/>
              </a:spcAft>
              <a:buClrTx/>
              <a:buSzTx/>
              <a:buFont typeface="Arial" panose="020B0604020202020204" pitchFamily="34" charset="0"/>
              <a:buChar char="•"/>
              <a:tabLst/>
              <a:defRPr/>
            </a:pPr>
            <a:r>
              <a:rPr lang="en-US" sz="2000" kern="1200" dirty="0">
                <a:solidFill>
                  <a:schemeClr val="tx1"/>
                </a:solidFill>
                <a:latin typeface="+mn-lt"/>
                <a:ea typeface="+mn-ea"/>
                <a:cs typeface="+mn-cs"/>
              </a:rPr>
              <a:t>Financial costs</a:t>
            </a:r>
          </a:p>
          <a:p>
            <a:pPr marL="342900" marR="0" lvl="0" indent="-342900" algn="l" defTabSz="914400" rtl="0" eaLnBrk="1" fontAlgn="auto" latinLnBrk="0" hangingPunct="1">
              <a:lnSpc>
                <a:spcPct val="100000"/>
              </a:lnSpc>
              <a:spcBef>
                <a:spcPct val="0"/>
              </a:spcBef>
              <a:spcAft>
                <a:spcPct val="0"/>
              </a:spcAft>
              <a:buClrTx/>
              <a:buSzTx/>
              <a:buFont typeface="Arial" panose="020B0604020202020204" pitchFamily="34" charset="0"/>
              <a:buChar char="•"/>
              <a:tabLst/>
              <a:defRPr/>
            </a:pPr>
            <a:r>
              <a:rPr lang="en-US" sz="2000" kern="1200" dirty="0">
                <a:solidFill>
                  <a:schemeClr val="tx1"/>
                </a:solidFill>
                <a:latin typeface="+mn-lt"/>
                <a:ea typeface="+mn-ea"/>
                <a:cs typeface="+mn-cs"/>
              </a:rPr>
              <a:t>Potential impact to utilities, and</a:t>
            </a:r>
          </a:p>
          <a:p>
            <a:pPr marL="342900" marR="0" lvl="0" indent="-342900" algn="l" defTabSz="914400" rtl="0" eaLnBrk="1" fontAlgn="auto" latinLnBrk="0" hangingPunct="1">
              <a:lnSpc>
                <a:spcPct val="100000"/>
              </a:lnSpc>
              <a:spcBef>
                <a:spcPct val="0"/>
              </a:spcBef>
              <a:spcAft>
                <a:spcPct val="0"/>
              </a:spcAft>
              <a:buClrTx/>
              <a:buSzTx/>
              <a:buFont typeface="Arial" panose="020B0604020202020204" pitchFamily="34" charset="0"/>
              <a:buChar char="•"/>
              <a:tabLst/>
              <a:defRPr/>
            </a:pPr>
            <a:r>
              <a:rPr lang="en-US" sz="2000" kern="1200" dirty="0">
                <a:solidFill>
                  <a:schemeClr val="tx1"/>
                </a:solidFill>
                <a:latin typeface="+mn-lt"/>
                <a:ea typeface="+mn-ea"/>
                <a:cs typeface="+mn-cs"/>
              </a:rPr>
              <a:t>Consideration of community and agency input.</a:t>
            </a:r>
          </a:p>
          <a:p>
            <a:pPr marL="0" marR="0" lvl="0" indent="0" algn="l" defTabSz="156712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A965A48-7804-43F8-9462-A2AA0C371FC3}" type="slidenum">
              <a:rPr lang="en-US" smtClean="0"/>
              <a:t>18</a:t>
            </a:fld>
            <a:endParaRPr lang="en-US"/>
          </a:p>
        </p:txBody>
      </p:sp>
    </p:spTree>
    <p:extLst>
      <p:ext uri="{BB962C8B-B14F-4D97-AF65-F5344CB8AC3E}">
        <p14:creationId xmlns:p14="http://schemas.microsoft.com/office/powerpoint/2010/main" val="6590590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567120" rtl="0" eaLnBrk="1" fontAlgn="auto" latinLnBrk="0" hangingPunct="1">
              <a:lnSpc>
                <a:spcPct val="100000"/>
              </a:lnSpc>
              <a:spcBef>
                <a:spcPts val="0"/>
              </a:spcBef>
              <a:spcAft>
                <a:spcPts val="0"/>
              </a:spcAft>
              <a:buClrTx/>
              <a:buSzTx/>
              <a:buFontTx/>
              <a:buNone/>
              <a:tabLst/>
              <a:defRPr/>
            </a:pPr>
            <a:r>
              <a:rPr lang="en-US" sz="2000" kern="1200" dirty="0">
                <a:solidFill>
                  <a:schemeClr val="tx1"/>
                </a:solidFill>
                <a:latin typeface="+mn-lt"/>
                <a:ea typeface="+mn-ea"/>
                <a:cs typeface="+mn-cs"/>
              </a:rPr>
              <a:t>The alternatives are compared to each other by applying a ranking from most preferred to least preferred based on the level of anticipated impact for each criterion, with a full pie representing the least anticipated impact, and therefore most preferred, to an empty pie representing the greatest anticipated impact, and therefore least preferred. The table provides a summary of the Evaluation of Alternatives as an average range under each environment category. The evaluation leads to the identification of a preliminary Preferred Alternative.</a:t>
            </a:r>
          </a:p>
          <a:p>
            <a:pPr marL="0" marR="0" lvl="0" indent="0" algn="l" defTabSz="1567120" rtl="0" eaLnBrk="1" fontAlgn="auto" latinLnBrk="0" hangingPunct="1">
              <a:lnSpc>
                <a:spcPct val="100000"/>
              </a:lnSpc>
              <a:spcBef>
                <a:spcPts val="0"/>
              </a:spcBef>
              <a:spcAft>
                <a:spcPts val="0"/>
              </a:spcAft>
              <a:buClrTx/>
              <a:buSzTx/>
              <a:buFontTx/>
              <a:buNone/>
              <a:tabLst/>
              <a:defRPr/>
            </a:pPr>
            <a:endParaRPr lang="en-US" sz="2000" kern="1200" dirty="0">
              <a:solidFill>
                <a:schemeClr val="tx1"/>
              </a:solidFill>
              <a:effectLst/>
              <a:latin typeface="+mn-lt"/>
              <a:ea typeface="+mn-ea"/>
              <a:cs typeface="+mn-cs"/>
            </a:endParaRPr>
          </a:p>
          <a:p>
            <a:pPr marL="0" marR="0" lvl="0" indent="0" algn="l" defTabSz="1567120" rtl="0" eaLnBrk="1" fontAlgn="auto" latinLnBrk="0" hangingPunct="1">
              <a:lnSpc>
                <a:spcPct val="100000"/>
              </a:lnSpc>
              <a:spcBef>
                <a:spcPts val="0"/>
              </a:spcBef>
              <a:spcAft>
                <a:spcPts val="0"/>
              </a:spcAft>
              <a:buClrTx/>
              <a:buSzTx/>
              <a:buFontTx/>
              <a:buNone/>
              <a:tabLst/>
              <a:defRPr/>
            </a:pPr>
            <a:r>
              <a:rPr lang="en-US" sz="2000" kern="1200" dirty="0">
                <a:solidFill>
                  <a:schemeClr val="tx1"/>
                </a:solidFill>
                <a:effectLst/>
                <a:latin typeface="+mn-lt"/>
                <a:ea typeface="+mn-ea"/>
                <a:cs typeface="+mn-cs"/>
              </a:rPr>
              <a:t>For Patterson Bridge 1, when compared to the other alternatives, the Do Nothing alternative is anticipated to have the most impact on the natural environment due to continued erosion and scouring around the abutment and ongoing impacts to water quality from road salt/sediment run-off from bridge. The Do Nothing alternative will not be able to provide a road network that is efficient and accommodates future level of service. The do nothing alternative will also impose operating and maintenance costs for continued safety at the bridge which will increase over time. The Do Nothing option does not address the Problem or Opportunity Statement and therefore is not preferred. </a:t>
            </a:r>
          </a:p>
          <a:p>
            <a:pPr marL="0" marR="0" lvl="0" indent="0" algn="l" defTabSz="1567120" rtl="0" eaLnBrk="1" fontAlgn="auto" latinLnBrk="0" hangingPunct="1">
              <a:lnSpc>
                <a:spcPct val="100000"/>
              </a:lnSpc>
              <a:spcBef>
                <a:spcPts val="0"/>
              </a:spcBef>
              <a:spcAft>
                <a:spcPts val="0"/>
              </a:spcAft>
              <a:buClrTx/>
              <a:buSzTx/>
              <a:buFontTx/>
              <a:buNone/>
              <a:tabLst/>
              <a:defRPr/>
            </a:pPr>
            <a:endParaRPr lang="en-US" sz="2000" kern="1200" dirty="0">
              <a:solidFill>
                <a:schemeClr val="tx1"/>
              </a:solidFill>
              <a:effectLst/>
              <a:latin typeface="+mn-lt"/>
              <a:ea typeface="+mn-ea"/>
              <a:cs typeface="+mn-cs"/>
            </a:endParaRPr>
          </a:p>
          <a:p>
            <a:pPr marL="0" marR="0" lvl="0" indent="0" algn="l" defTabSz="1567120" rtl="0" eaLnBrk="1" fontAlgn="auto" latinLnBrk="0" hangingPunct="1">
              <a:lnSpc>
                <a:spcPct val="100000"/>
              </a:lnSpc>
              <a:spcBef>
                <a:spcPts val="0"/>
              </a:spcBef>
              <a:spcAft>
                <a:spcPts val="0"/>
              </a:spcAft>
              <a:buClrTx/>
              <a:buSzTx/>
              <a:buFontTx/>
              <a:buNone/>
              <a:tabLst/>
              <a:defRPr/>
            </a:pPr>
            <a:r>
              <a:rPr lang="en-US" sz="2000" kern="1200" dirty="0">
                <a:solidFill>
                  <a:schemeClr val="tx1"/>
                </a:solidFill>
                <a:effectLst/>
                <a:latin typeface="+mn-lt"/>
                <a:ea typeface="+mn-ea"/>
                <a:cs typeface="+mn-cs"/>
              </a:rPr>
              <a:t>Alternative 2, Rehabilitate the Structure is the option that has the least socio-cultural impact and is the least expensive option, with similar natural environment level of impacts, however from a technical standpoint, it will not provide improvement to driving platform width compared to the Alternatives 3 and 4.</a:t>
            </a:r>
          </a:p>
          <a:p>
            <a:pPr marL="0" marR="0" lvl="0" indent="0" algn="l" defTabSz="1567120" rtl="0" eaLnBrk="1" fontAlgn="auto" latinLnBrk="0" hangingPunct="1">
              <a:lnSpc>
                <a:spcPct val="100000"/>
              </a:lnSpc>
              <a:spcBef>
                <a:spcPts val="0"/>
              </a:spcBef>
              <a:spcAft>
                <a:spcPts val="0"/>
              </a:spcAft>
              <a:buClrTx/>
              <a:buSzTx/>
              <a:buFontTx/>
              <a:buNone/>
              <a:tabLst/>
              <a:defRPr/>
            </a:pPr>
            <a:endParaRPr lang="en-US" sz="2000" kern="1200" dirty="0">
              <a:solidFill>
                <a:schemeClr val="tx1"/>
              </a:solidFill>
              <a:effectLst/>
              <a:latin typeface="+mn-lt"/>
              <a:ea typeface="+mn-ea"/>
              <a:cs typeface="+mn-cs"/>
            </a:endParaRPr>
          </a:p>
          <a:p>
            <a:pPr marL="0" marR="0" lvl="0" indent="0" algn="l" defTabSz="1567120" rtl="0" eaLnBrk="1" fontAlgn="auto" latinLnBrk="0" hangingPunct="1">
              <a:lnSpc>
                <a:spcPct val="100000"/>
              </a:lnSpc>
              <a:spcBef>
                <a:spcPts val="0"/>
              </a:spcBef>
              <a:spcAft>
                <a:spcPts val="0"/>
              </a:spcAft>
              <a:buClrTx/>
              <a:buSzTx/>
              <a:buFontTx/>
              <a:buNone/>
              <a:tabLst/>
              <a:defRPr/>
            </a:pPr>
            <a:r>
              <a:rPr lang="en-US" sz="2000" kern="1200" dirty="0">
                <a:solidFill>
                  <a:schemeClr val="tx1"/>
                </a:solidFill>
                <a:effectLst/>
                <a:latin typeface="+mn-lt"/>
                <a:ea typeface="+mn-ea"/>
                <a:cs typeface="+mn-cs"/>
              </a:rPr>
              <a:t>Alternative 3, Rehabilitate and Widen the Structure, and Alternative 4, Replace the Structure have a similar level of impact under the natural and socio-cultural environments with similar cost, however, from a technical standpoint, Alternative 4 </a:t>
            </a:r>
            <a:r>
              <a:rPr lang="en-US" sz="2000" kern="1200" dirty="0">
                <a:solidFill>
                  <a:schemeClr val="tx2"/>
                </a:solidFill>
                <a:effectLst/>
                <a:latin typeface="Arial" panose="020B0604020202020204" pitchFamily="34" charset="0"/>
                <a:ea typeface="+mn-ea"/>
                <a:cs typeface="Arial" panose="020B0604020202020204" pitchFamily="34" charset="0"/>
              </a:rPr>
              <a:t>includes the</a:t>
            </a:r>
            <a:r>
              <a:rPr lang="en-US" sz="2000" dirty="0">
                <a:solidFill>
                  <a:schemeClr val="tx2"/>
                </a:solidFill>
                <a:latin typeface="Arial" panose="020B0604020202020204" pitchFamily="34" charset="0"/>
                <a:cs typeface="Arial" panose="020B0604020202020204" pitchFamily="34" charset="0"/>
              </a:rPr>
              <a:t> ability to improve alignment with watercourse and widen structure to meet desired road platform width.</a:t>
            </a:r>
          </a:p>
          <a:p>
            <a:pPr marL="0" marR="0" lvl="0" indent="0" algn="l" defTabSz="1567120" rtl="0" eaLnBrk="1" fontAlgn="auto" latinLnBrk="0" hangingPunct="1">
              <a:lnSpc>
                <a:spcPct val="100000"/>
              </a:lnSpc>
              <a:spcBef>
                <a:spcPts val="0"/>
              </a:spcBef>
              <a:spcAft>
                <a:spcPts val="0"/>
              </a:spcAft>
              <a:buClrTx/>
              <a:buSzTx/>
              <a:buFontTx/>
              <a:buNone/>
              <a:tabLst/>
              <a:defRPr/>
            </a:pPr>
            <a:endParaRPr lang="en-US" sz="2000" kern="1200" dirty="0">
              <a:solidFill>
                <a:schemeClr val="tx1"/>
              </a:solidFill>
              <a:effectLst/>
              <a:latin typeface="+mn-lt"/>
              <a:ea typeface="+mn-ea"/>
              <a:cs typeface="+mn-cs"/>
            </a:endParaRPr>
          </a:p>
          <a:p>
            <a:pPr marL="0" marR="0" lvl="0" indent="0" algn="l" defTabSz="1567120" rtl="0" eaLnBrk="1" fontAlgn="auto" latinLnBrk="0" hangingPunct="1">
              <a:lnSpc>
                <a:spcPct val="100000"/>
              </a:lnSpc>
              <a:spcBef>
                <a:spcPts val="0"/>
              </a:spcBef>
              <a:spcAft>
                <a:spcPts val="0"/>
              </a:spcAft>
              <a:buClrTx/>
              <a:buSzTx/>
              <a:buFontTx/>
              <a:buNone/>
              <a:tabLst/>
              <a:defRPr/>
            </a:pPr>
            <a:r>
              <a:rPr lang="en-US" sz="2000" kern="1200" dirty="0">
                <a:solidFill>
                  <a:schemeClr val="tx1"/>
                </a:solidFill>
                <a:effectLst/>
                <a:latin typeface="+mn-lt"/>
                <a:ea typeface="+mn-ea"/>
                <a:cs typeface="+mn-cs"/>
              </a:rPr>
              <a:t>Alternative 4- Replace Structure, </a:t>
            </a:r>
            <a:r>
              <a:rPr lang="en-US" sz="2000" dirty="0"/>
              <a:t>received </a:t>
            </a:r>
            <a:r>
              <a:rPr lang="en-US" sz="2000" kern="1200" dirty="0">
                <a:solidFill>
                  <a:schemeClr val="tx1"/>
                </a:solidFill>
                <a:latin typeface="+mn-lt"/>
                <a:ea typeface="+mn-ea"/>
                <a:cs typeface="+mn-cs"/>
              </a:rPr>
              <a:t>the most favorable overall ranking when compared to the other alternatives and therefore </a:t>
            </a:r>
            <a:r>
              <a:rPr lang="en-US" sz="1800" dirty="0"/>
              <a:t>is the preliminary preferred solution. This alternative includes a f</a:t>
            </a:r>
            <a:r>
              <a:rPr lang="en-US" sz="2000" dirty="0">
                <a:solidFill>
                  <a:schemeClr val="tx2"/>
                </a:solidFill>
                <a:latin typeface="Arial" panose="020B0604020202020204" pitchFamily="34" charset="0"/>
                <a:cs typeface="Arial" panose="020B0604020202020204" pitchFamily="34" charset="0"/>
              </a:rPr>
              <a:t>ull structure replacement with a 16.25 m span bridge. </a:t>
            </a:r>
          </a:p>
          <a:p>
            <a:pPr marL="0" marR="0" lvl="0" indent="0" algn="l" defTabSz="1567120" rtl="0" eaLnBrk="1" fontAlgn="auto" latinLnBrk="0" hangingPunct="1">
              <a:lnSpc>
                <a:spcPct val="100000"/>
              </a:lnSpc>
              <a:spcBef>
                <a:spcPts val="0"/>
              </a:spcBef>
              <a:spcAft>
                <a:spcPts val="0"/>
              </a:spcAft>
              <a:buClrTx/>
              <a:buSzTx/>
              <a:buFontTx/>
              <a:buNone/>
              <a:tabLst/>
              <a:defRPr/>
            </a:pPr>
            <a:endParaRPr lang="en-US" sz="20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A965A48-7804-43F8-9462-A2AA0C371FC3}" type="slidenum">
              <a:rPr lang="en-US" smtClean="0"/>
              <a:t>19</a:t>
            </a:fld>
            <a:endParaRPr lang="en-US"/>
          </a:p>
        </p:txBody>
      </p:sp>
    </p:spTree>
    <p:extLst>
      <p:ext uri="{BB962C8B-B14F-4D97-AF65-F5344CB8AC3E}">
        <p14:creationId xmlns:p14="http://schemas.microsoft.com/office/powerpoint/2010/main" val="11543261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567120" rtl="0" eaLnBrk="1" fontAlgn="auto" latinLnBrk="0" hangingPunct="1">
              <a:lnSpc>
                <a:spcPct val="100000"/>
              </a:lnSpc>
              <a:spcBef>
                <a:spcPts val="0"/>
              </a:spcBef>
              <a:spcAft>
                <a:spcPts val="0"/>
              </a:spcAft>
              <a:buClrTx/>
              <a:buSzTx/>
              <a:buFontTx/>
              <a:buNone/>
              <a:tabLst/>
              <a:defRPr/>
            </a:pPr>
            <a:r>
              <a:rPr lang="en-US" sz="2400" kern="1200" dirty="0">
                <a:solidFill>
                  <a:schemeClr val="tx1"/>
                </a:solidFill>
                <a:effectLst/>
                <a:latin typeface="+mn-lt"/>
                <a:ea typeface="+mn-ea"/>
                <a:cs typeface="+mn-cs"/>
              </a:rPr>
              <a:t>Regarding Patterson Sideroad Bridge 2, the Do Nothing alternative is anticipated to have a lesser impact on the natural environment, as compared with the other alternatives, with no anticipated impacts to terrestrial and aquatic habitat. However, ongoing impacts to water quality from road salt/sediment run-off from bridge are possible. The Do Nothing alternatives does not require any capital costs, however, operating and maintenance costs will increase over time. The Do Nothing alternative does not provide any improvement to driving platform width or profile and sight lines, and therefore, does not provide a road network that is efficient and accommodates future level of service. The Do Nothing option does not address the Problem or Opportunity Statement and therefore is not preferred. </a:t>
            </a:r>
          </a:p>
          <a:p>
            <a:pPr marL="0" marR="0" lvl="0" indent="0" algn="l" defTabSz="1567120" rtl="0" eaLnBrk="1" fontAlgn="auto" latinLnBrk="0" hangingPunct="1">
              <a:lnSpc>
                <a:spcPct val="100000"/>
              </a:lnSpc>
              <a:spcBef>
                <a:spcPts val="0"/>
              </a:spcBef>
              <a:spcAft>
                <a:spcPts val="0"/>
              </a:spcAft>
              <a:buClrTx/>
              <a:buSzTx/>
              <a:buFontTx/>
              <a:buNone/>
              <a:tabLst/>
              <a:defRPr/>
            </a:pPr>
            <a:endParaRPr lang="en-US" sz="2400" kern="1200" dirty="0">
              <a:solidFill>
                <a:schemeClr val="tx1"/>
              </a:solidFill>
              <a:effectLst/>
              <a:latin typeface="+mn-lt"/>
              <a:ea typeface="+mn-ea"/>
              <a:cs typeface="+mn-cs"/>
            </a:endParaRPr>
          </a:p>
          <a:p>
            <a:pPr marL="0" marR="0" lvl="0" indent="0" algn="l" defTabSz="1567120" rtl="0" eaLnBrk="1" fontAlgn="auto" latinLnBrk="0" hangingPunct="1">
              <a:lnSpc>
                <a:spcPct val="100000"/>
              </a:lnSpc>
              <a:spcBef>
                <a:spcPts val="0"/>
              </a:spcBef>
              <a:spcAft>
                <a:spcPts val="0"/>
              </a:spcAft>
              <a:buClrTx/>
              <a:buSzTx/>
              <a:buFontTx/>
              <a:buNone/>
              <a:tabLst/>
              <a:defRPr/>
            </a:pPr>
            <a:r>
              <a:rPr lang="en-US" sz="2400" kern="1200" dirty="0">
                <a:solidFill>
                  <a:schemeClr val="tx1"/>
                </a:solidFill>
                <a:effectLst/>
                <a:latin typeface="+mn-lt"/>
                <a:ea typeface="+mn-ea"/>
                <a:cs typeface="+mn-cs"/>
              </a:rPr>
              <a:t>Alternative 2, Rehabilitate the Structure is the option that has the least socio-cultural impact and is the least expensive option, and would provide an improved road network that operates at an acceptable level of service, however from a technical standpoint, it does not meet Town standards for platform width and cannot accommodate the shared on-road bicycle lanes or provide the recommended side clearances. </a:t>
            </a:r>
          </a:p>
          <a:p>
            <a:pPr marL="0" marR="0" lvl="0" indent="0" algn="l" defTabSz="1567120" rtl="0" eaLnBrk="1" fontAlgn="auto" latinLnBrk="0" hangingPunct="1">
              <a:lnSpc>
                <a:spcPct val="100000"/>
              </a:lnSpc>
              <a:spcBef>
                <a:spcPts val="0"/>
              </a:spcBef>
              <a:spcAft>
                <a:spcPts val="0"/>
              </a:spcAft>
              <a:buClrTx/>
              <a:buSzTx/>
              <a:buFontTx/>
              <a:buNone/>
              <a:tabLst/>
              <a:defRPr/>
            </a:pPr>
            <a:endParaRPr lang="en-US" sz="2400" kern="1200" dirty="0">
              <a:solidFill>
                <a:schemeClr val="tx1"/>
              </a:solidFill>
              <a:effectLst/>
              <a:latin typeface="+mn-lt"/>
              <a:ea typeface="+mn-ea"/>
              <a:cs typeface="+mn-cs"/>
            </a:endParaRPr>
          </a:p>
          <a:p>
            <a:pPr marL="0" marR="0" lvl="0" indent="0" algn="l" defTabSz="1567120" rtl="0" eaLnBrk="1" fontAlgn="auto" latinLnBrk="0" hangingPunct="1">
              <a:lnSpc>
                <a:spcPct val="100000"/>
              </a:lnSpc>
              <a:spcBef>
                <a:spcPts val="0"/>
              </a:spcBef>
              <a:spcAft>
                <a:spcPts val="0"/>
              </a:spcAft>
              <a:buClrTx/>
              <a:buSzTx/>
              <a:buFontTx/>
              <a:buNone/>
              <a:tabLst/>
              <a:defRPr/>
            </a:pPr>
            <a:r>
              <a:rPr lang="en-US" sz="2400" kern="1200" dirty="0">
                <a:solidFill>
                  <a:schemeClr val="tx1"/>
                </a:solidFill>
                <a:effectLst/>
                <a:latin typeface="+mn-lt"/>
                <a:ea typeface="+mn-ea"/>
                <a:cs typeface="+mn-cs"/>
              </a:rPr>
              <a:t>Alternative 3, Rehabilitate and Widen the Structure, and Alternative 4, Replace the Structure have similar overall cost. The replacement of the existing structure with one of a larger-span and increased vertical profile as outlined in Alternative 4, would allow for improved water conveyance capacity below Patterson Sideroad during periods of high flow, providing resilience under changing climatic conditions. Additionally, from a technical standpoint Alternative 4 </a:t>
            </a:r>
            <a:r>
              <a:rPr lang="en-US" sz="2400" kern="1200" dirty="0">
                <a:solidFill>
                  <a:schemeClr val="tx2"/>
                </a:solidFill>
                <a:effectLst/>
                <a:latin typeface="Arial" panose="020B0604020202020204" pitchFamily="34" charset="0"/>
                <a:ea typeface="+mn-ea"/>
                <a:cs typeface="Arial" panose="020B0604020202020204" pitchFamily="34" charset="0"/>
              </a:rPr>
              <a:t>provides the opportunity for full improvement to the road profile, and sight lines and sight distance can be improved to meet a 60 km/h design speed.</a:t>
            </a:r>
          </a:p>
          <a:p>
            <a:pPr marL="0" marR="0" lvl="0" indent="0" algn="l" defTabSz="1567120" rtl="0" eaLnBrk="1" fontAlgn="auto" latinLnBrk="0" hangingPunct="1">
              <a:lnSpc>
                <a:spcPct val="100000"/>
              </a:lnSpc>
              <a:spcBef>
                <a:spcPts val="0"/>
              </a:spcBef>
              <a:spcAft>
                <a:spcPts val="0"/>
              </a:spcAft>
              <a:buClrTx/>
              <a:buSzTx/>
              <a:buFontTx/>
              <a:buNone/>
              <a:tabLst/>
              <a:defRPr/>
            </a:pPr>
            <a:endParaRPr lang="en-US" sz="2400" kern="1200" dirty="0">
              <a:solidFill>
                <a:schemeClr val="tx1"/>
              </a:solidFill>
              <a:effectLst/>
              <a:latin typeface="+mn-lt"/>
              <a:ea typeface="+mn-ea"/>
              <a:cs typeface="+mn-cs"/>
            </a:endParaRPr>
          </a:p>
          <a:p>
            <a:pPr marL="0" marR="0" lvl="0" indent="0" algn="l" defTabSz="1567120" rtl="0" eaLnBrk="1" fontAlgn="auto" latinLnBrk="0" hangingPunct="1">
              <a:lnSpc>
                <a:spcPct val="100000"/>
              </a:lnSpc>
              <a:spcBef>
                <a:spcPts val="0"/>
              </a:spcBef>
              <a:spcAft>
                <a:spcPts val="0"/>
              </a:spcAft>
              <a:buClrTx/>
              <a:buSzTx/>
              <a:buFontTx/>
              <a:buNone/>
              <a:tabLst/>
              <a:defRPr/>
            </a:pPr>
            <a:r>
              <a:rPr lang="en-US" sz="2400" kern="1200" dirty="0">
                <a:solidFill>
                  <a:schemeClr val="tx1"/>
                </a:solidFill>
                <a:effectLst/>
                <a:latin typeface="+mn-lt"/>
                <a:ea typeface="+mn-ea"/>
                <a:cs typeface="+mn-cs"/>
              </a:rPr>
              <a:t>Alternative 4- Replace the Structure, </a:t>
            </a:r>
            <a:r>
              <a:rPr lang="en-US" sz="2400" dirty="0"/>
              <a:t>received </a:t>
            </a:r>
            <a:r>
              <a:rPr lang="en-US" sz="2400" kern="1200" dirty="0">
                <a:solidFill>
                  <a:schemeClr val="tx1"/>
                </a:solidFill>
                <a:latin typeface="+mn-lt"/>
                <a:ea typeface="+mn-ea"/>
                <a:cs typeface="+mn-cs"/>
              </a:rPr>
              <a:t>the most favorable overall ranking when compared to the other alternatives and </a:t>
            </a:r>
            <a:r>
              <a:rPr lang="en-US" sz="2000" dirty="0"/>
              <a:t>is the preliminary preferred solution. This alternative includes the replacement of the f</a:t>
            </a:r>
            <a:r>
              <a:rPr lang="en-US" sz="2400" dirty="0">
                <a:solidFill>
                  <a:schemeClr val="tx2"/>
                </a:solidFill>
                <a:latin typeface="Arial" panose="020B0604020202020204" pitchFamily="34" charset="0"/>
                <a:cs typeface="Arial" panose="020B0604020202020204" pitchFamily="34" charset="0"/>
              </a:rPr>
              <a:t>ull structure with a 14 m span bridge. </a:t>
            </a:r>
          </a:p>
          <a:p>
            <a:endParaRPr lang="en-US" dirty="0"/>
          </a:p>
        </p:txBody>
      </p:sp>
      <p:sp>
        <p:nvSpPr>
          <p:cNvPr id="4" name="Slide Number Placeholder 3"/>
          <p:cNvSpPr>
            <a:spLocks noGrp="1"/>
          </p:cNvSpPr>
          <p:nvPr>
            <p:ph type="sldNum" sz="quarter" idx="5"/>
          </p:nvPr>
        </p:nvSpPr>
        <p:spPr/>
        <p:txBody>
          <a:bodyPr/>
          <a:lstStyle/>
          <a:p>
            <a:fld id="{6A965A48-7804-43F8-9462-A2AA0C371FC3}" type="slidenum">
              <a:rPr lang="en-US" smtClean="0"/>
              <a:t>20</a:t>
            </a:fld>
            <a:endParaRPr lang="en-US"/>
          </a:p>
        </p:txBody>
      </p:sp>
    </p:spTree>
    <p:extLst>
      <p:ext uri="{BB962C8B-B14F-4D97-AF65-F5344CB8AC3E}">
        <p14:creationId xmlns:p14="http://schemas.microsoft.com/office/powerpoint/2010/main" val="1038135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800" dirty="0">
                <a:effectLst/>
                <a:latin typeface="Arial"/>
                <a:ea typeface="Times New Roman" panose="02020603050405020304" pitchFamily="18" charset="0"/>
                <a:cs typeface="Arial"/>
              </a:rPr>
              <a:t>The Town of Caledon’s Asset Management Strategy identified the need for improvements to </a:t>
            </a:r>
            <a:r>
              <a:rPr lang="en-CA" sz="1800" dirty="0">
                <a:effectLst/>
                <a:latin typeface="Arial"/>
                <a:ea typeface="Times New Roman" panose="02020603050405020304" pitchFamily="18" charset="0"/>
                <a:cs typeface="Arial"/>
              </a:rPr>
              <a:t>the Patterson Side Road Bridge 1, </a:t>
            </a:r>
            <a:r>
              <a:rPr lang="en-CA" sz="1800" dirty="0">
                <a:latin typeface="Arial"/>
                <a:ea typeface="Times New Roman" panose="02020603050405020304" pitchFamily="18" charset="0"/>
                <a:cs typeface="Arial"/>
              </a:rPr>
              <a:t>Bridge</a:t>
            </a:r>
            <a:r>
              <a:rPr lang="en-CA" sz="1800" dirty="0">
                <a:effectLst/>
                <a:latin typeface="Arial"/>
                <a:ea typeface="Times New Roman" panose="02020603050405020304" pitchFamily="18" charset="0"/>
                <a:cs typeface="Arial"/>
              </a:rPr>
              <a:t> 2, and Duffy’s Lane Bridge</a:t>
            </a:r>
            <a:r>
              <a:rPr lang="en-CA" sz="1800" dirty="0">
                <a:latin typeface="Arial"/>
                <a:ea typeface="Times New Roman" panose="02020603050405020304" pitchFamily="18" charset="0"/>
                <a:cs typeface="Arial"/>
              </a:rPr>
              <a:t> </a:t>
            </a:r>
            <a:r>
              <a:rPr lang="en-US" sz="1800" dirty="0">
                <a:effectLst/>
                <a:latin typeface="Arial"/>
                <a:ea typeface="Times New Roman" panose="02020603050405020304" pitchFamily="18" charset="0"/>
                <a:cs typeface="Arial"/>
              </a:rPr>
              <a:t>as a result of wear and tear on existing infrastructure due to increased traffic use.</a:t>
            </a:r>
            <a:r>
              <a:rPr lang="en-US" sz="1800" kern="1200" dirty="0">
                <a:solidFill>
                  <a:schemeClr val="tx1"/>
                </a:solidFill>
                <a:latin typeface="+mn-lt"/>
                <a:ea typeface="+mn-ea"/>
                <a:cs typeface="+mn-cs"/>
              </a:rPr>
              <a:t> The Municipal Class Environmental Assessment Study is being conducted </a:t>
            </a:r>
            <a:r>
              <a:rPr lang="en-CA" sz="1800" dirty="0">
                <a:effectLst/>
                <a:latin typeface="Arial"/>
                <a:ea typeface="Times New Roman" panose="02020603050405020304" pitchFamily="18" charset="0"/>
                <a:cs typeface="Arial"/>
              </a:rPr>
              <a:t>to consider options for the improvement of these Bridges.</a:t>
            </a:r>
            <a:endParaRPr lang="en-US" sz="1800" dirty="0">
              <a:effectLst/>
              <a:latin typeface="Arial"/>
              <a:ea typeface="Times New Roman" panose="02020603050405020304" pitchFamily="18" charset="0"/>
              <a:cs typeface="Arial"/>
            </a:endParaRPr>
          </a:p>
          <a:p>
            <a:pPr marL="0" marR="0" lvl="0" indent="0" algn="l" defTabSz="1567120" rtl="0" eaLnBrk="1" fontAlgn="auto" latinLnBrk="0" hangingPunct="1">
              <a:lnSpc>
                <a:spcPct val="100000"/>
              </a:lnSpc>
              <a:spcBef>
                <a:spcPts val="0"/>
              </a:spcBef>
              <a:spcAft>
                <a:spcPts val="0"/>
              </a:spcAft>
              <a:buClrTx/>
              <a:buSzTx/>
              <a:buFontTx/>
              <a:buNone/>
              <a:tabLst/>
              <a:defRPr/>
            </a:pPr>
            <a:endParaRPr lang="en-US" sz="2000" kern="1200" dirty="0">
              <a:solidFill>
                <a:schemeClr val="tx1"/>
              </a:solidFill>
              <a:latin typeface="+mn-lt"/>
              <a:ea typeface="+mn-ea"/>
              <a:cs typeface="+mn-cs"/>
            </a:endParaRPr>
          </a:p>
          <a:p>
            <a:pPr>
              <a:defRPr/>
            </a:pPr>
            <a:r>
              <a:rPr lang="en-US" sz="2100" kern="1200" dirty="0">
                <a:solidFill>
                  <a:srgbClr val="FF0000"/>
                </a:solidFill>
                <a:latin typeface="+mn-lt"/>
                <a:ea typeface="+mn-ea"/>
                <a:cs typeface="+mn-cs"/>
              </a:rPr>
              <a:t>This</a:t>
            </a:r>
            <a:r>
              <a:rPr lang="en-US" sz="2100" kern="1200" dirty="0">
                <a:solidFill>
                  <a:schemeClr val="tx1"/>
                </a:solidFill>
                <a:latin typeface="+mn-lt"/>
                <a:ea typeface="+mn-ea"/>
                <a:cs typeface="+mn-cs"/>
              </a:rPr>
              <a:t> Public Information Centre will provide an overview of the Municipal Class Environmental Assessment process, present information about the Study Area and the alternative solutions being considered, as well as describe the next steps in the process.</a:t>
            </a:r>
            <a:r>
              <a:rPr lang="en-US" dirty="0"/>
              <a:t> </a:t>
            </a:r>
            <a:r>
              <a:rPr lang="en-US" sz="2100" kern="1200" dirty="0">
                <a:solidFill>
                  <a:schemeClr val="tx1"/>
                </a:solidFill>
                <a:latin typeface="+mn-lt"/>
                <a:ea typeface="+mn-ea"/>
                <a:cs typeface="+mn-cs"/>
              </a:rPr>
              <a:t> Following the presentation, we invite you to offer your comments on this project, the evaluation of the solutions, </a:t>
            </a:r>
            <a:r>
              <a:rPr lang="en-US" sz="2100" kern="1200" dirty="0">
                <a:solidFill>
                  <a:srgbClr val="EF7622"/>
                </a:solidFill>
                <a:latin typeface="+mn-lt"/>
                <a:ea typeface="+mn-ea"/>
                <a:cs typeface="+mn-cs"/>
              </a:rPr>
              <a:t>and the engagement materials presented on this platform</a:t>
            </a:r>
            <a:r>
              <a:rPr lang="en-US" sz="2100" kern="1200" dirty="0">
                <a:solidFill>
                  <a:srgbClr val="EF7622"/>
                </a:solidFill>
                <a:highlight>
                  <a:srgbClr val="FFFF00"/>
                </a:highlight>
                <a:latin typeface="+mn-lt"/>
                <a:ea typeface="+mn-ea"/>
                <a:cs typeface="+mn-cs"/>
              </a:rPr>
              <a:t>.</a:t>
            </a:r>
            <a:r>
              <a:rPr lang="en-US" dirty="0">
                <a:solidFill>
                  <a:srgbClr val="EF7622"/>
                </a:solidFill>
              </a:rPr>
              <a:t> </a:t>
            </a:r>
            <a:r>
              <a:rPr lang="en-US" sz="2100" kern="1200" dirty="0">
                <a:solidFill>
                  <a:srgbClr val="EF7622"/>
                </a:solidFill>
                <a:latin typeface="+mn-lt"/>
                <a:ea typeface="+mn-ea"/>
                <a:cs typeface="+mn-cs"/>
              </a:rPr>
              <a:t> </a:t>
            </a:r>
            <a:r>
              <a:rPr lang="en-US" sz="2100" kern="1200" dirty="0">
                <a:solidFill>
                  <a:schemeClr val="tx1"/>
                </a:solidFill>
                <a:latin typeface="+mn-lt"/>
                <a:ea typeface="+mn-ea"/>
                <a:cs typeface="+mn-cs"/>
              </a:rPr>
              <a:t>Information on how to submit your input to this Study is provided at the end of the presentation. Your input is appreciated and will be considered by the Study Team in the evaluation of the preferred solution.</a:t>
            </a:r>
            <a:endParaRPr lang="en-US" sz="2100" kern="1200" dirty="0">
              <a:solidFill>
                <a:schemeClr val="tx1"/>
              </a:solidFill>
              <a:latin typeface="+mn-lt"/>
              <a:cs typeface="Calibri"/>
            </a:endParaRPr>
          </a:p>
          <a:p>
            <a:endParaRPr lang="en-US" dirty="0"/>
          </a:p>
        </p:txBody>
      </p:sp>
      <p:sp>
        <p:nvSpPr>
          <p:cNvPr id="4" name="Slide Number Placeholder 3"/>
          <p:cNvSpPr>
            <a:spLocks noGrp="1"/>
          </p:cNvSpPr>
          <p:nvPr>
            <p:ph type="sldNum" sz="quarter" idx="5"/>
          </p:nvPr>
        </p:nvSpPr>
        <p:spPr/>
        <p:txBody>
          <a:bodyPr/>
          <a:lstStyle/>
          <a:p>
            <a:fld id="{6A965A48-7804-43F8-9462-A2AA0C371FC3}" type="slidenum">
              <a:rPr lang="en-US" smtClean="0"/>
              <a:t>3</a:t>
            </a:fld>
            <a:endParaRPr lang="en-US"/>
          </a:p>
        </p:txBody>
      </p:sp>
    </p:spTree>
    <p:extLst>
      <p:ext uri="{BB962C8B-B14F-4D97-AF65-F5344CB8AC3E}">
        <p14:creationId xmlns:p14="http://schemas.microsoft.com/office/powerpoint/2010/main" val="11315105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567120" rtl="0" eaLnBrk="1" fontAlgn="auto" latinLnBrk="0" hangingPunct="1">
              <a:lnSpc>
                <a:spcPct val="100000"/>
              </a:lnSpc>
              <a:spcBef>
                <a:spcPts val="0"/>
              </a:spcBef>
              <a:spcAft>
                <a:spcPts val="0"/>
              </a:spcAft>
              <a:buClrTx/>
              <a:buSzTx/>
              <a:buFontTx/>
              <a:buNone/>
              <a:tabLst/>
              <a:defRPr/>
            </a:pPr>
            <a:r>
              <a:rPr lang="en-US" sz="2000" kern="1200" dirty="0">
                <a:solidFill>
                  <a:schemeClr val="tx1"/>
                </a:solidFill>
                <a:effectLst/>
                <a:latin typeface="+mn-lt"/>
                <a:ea typeface="+mn-ea"/>
                <a:cs typeface="+mn-cs"/>
              </a:rPr>
              <a:t>At Duffy’s Lane Bridge, the Do Nothing alternative is anticipated to have a lesser impact on the natural environment, with no near-term impact to terrestrial and aquatic habitat. The Do Nothing alternative maintains the existing vertical profile of the bridge, which is vulnerable to potential flood conditions during periods of very high flow and climate extremes.  Although Do Nothing does not require any capital costs, operating and maintenance costs will increase over time.  Additionally, the Do Nothing alternative does not provide any improvements to platform and side clearance. Load posting would need to be considered due to corrosion of reinforcing steel.</a:t>
            </a:r>
          </a:p>
          <a:p>
            <a:pPr marL="0" marR="0" lvl="0" indent="0" algn="l" defTabSz="1567120" rtl="0" eaLnBrk="1" fontAlgn="auto" latinLnBrk="0" hangingPunct="1">
              <a:lnSpc>
                <a:spcPct val="100000"/>
              </a:lnSpc>
              <a:spcBef>
                <a:spcPts val="0"/>
              </a:spcBef>
              <a:spcAft>
                <a:spcPts val="0"/>
              </a:spcAft>
              <a:buClrTx/>
              <a:buSzTx/>
              <a:buFontTx/>
              <a:buNone/>
              <a:tabLst/>
              <a:defRPr/>
            </a:pPr>
            <a:endParaRPr lang="en-US" sz="2000" kern="1200" dirty="0">
              <a:solidFill>
                <a:schemeClr val="tx1"/>
              </a:solidFill>
              <a:effectLst/>
              <a:latin typeface="+mn-lt"/>
              <a:ea typeface="+mn-ea"/>
              <a:cs typeface="+mn-cs"/>
            </a:endParaRPr>
          </a:p>
          <a:p>
            <a:pPr marL="0" marR="0" lvl="0" indent="0" algn="l" defTabSz="1567120" rtl="0" eaLnBrk="1" fontAlgn="auto" latinLnBrk="0" hangingPunct="1">
              <a:lnSpc>
                <a:spcPct val="100000"/>
              </a:lnSpc>
              <a:spcBef>
                <a:spcPts val="0"/>
              </a:spcBef>
              <a:spcAft>
                <a:spcPts val="0"/>
              </a:spcAft>
              <a:buClrTx/>
              <a:buSzTx/>
              <a:buFontTx/>
              <a:buNone/>
              <a:tabLst/>
              <a:defRPr/>
            </a:pPr>
            <a:r>
              <a:rPr lang="en-US" sz="2000" kern="1200" dirty="0">
                <a:solidFill>
                  <a:schemeClr val="tx1"/>
                </a:solidFill>
                <a:effectLst/>
                <a:latin typeface="+mn-lt"/>
                <a:ea typeface="+mn-ea"/>
                <a:cs typeface="+mn-cs"/>
              </a:rPr>
              <a:t>Alternative 2, Abandon/Remove the Structure and Close the Road, is one of the less expensive options overall with moderate costs for structure removal and minimal maintenance cost. From a cultural standpoint, the bridge was determined to have cultural heritage value for physical and contextual reasons and the removal of the structure will be considered a substantial impact to the heritage value. </a:t>
            </a:r>
          </a:p>
          <a:p>
            <a:pPr marL="0" marR="0" lvl="0" indent="0" algn="l" defTabSz="1567120" rtl="0" eaLnBrk="1" fontAlgn="auto" latinLnBrk="0" hangingPunct="1">
              <a:lnSpc>
                <a:spcPct val="100000"/>
              </a:lnSpc>
              <a:spcBef>
                <a:spcPts val="0"/>
              </a:spcBef>
              <a:spcAft>
                <a:spcPts val="0"/>
              </a:spcAft>
              <a:buClrTx/>
              <a:buSzTx/>
              <a:buFontTx/>
              <a:buNone/>
              <a:tabLst/>
              <a:defRPr/>
            </a:pPr>
            <a:endParaRPr lang="en-US" sz="2000" kern="1200" dirty="0">
              <a:solidFill>
                <a:schemeClr val="tx1"/>
              </a:solidFill>
              <a:effectLst/>
              <a:latin typeface="+mn-lt"/>
              <a:ea typeface="+mn-ea"/>
              <a:cs typeface="+mn-cs"/>
            </a:endParaRPr>
          </a:p>
          <a:p>
            <a:pPr marL="0" marR="0" lvl="0" indent="0" algn="l" defTabSz="1567120" rtl="0" eaLnBrk="1" fontAlgn="auto" latinLnBrk="0" hangingPunct="1">
              <a:lnSpc>
                <a:spcPct val="100000"/>
              </a:lnSpc>
              <a:spcBef>
                <a:spcPts val="0"/>
              </a:spcBef>
              <a:spcAft>
                <a:spcPts val="0"/>
              </a:spcAft>
              <a:buClrTx/>
              <a:buSzTx/>
              <a:buFontTx/>
              <a:buNone/>
              <a:tabLst/>
              <a:defRPr/>
            </a:pPr>
            <a:r>
              <a:rPr lang="en-US" sz="2000" kern="1200" dirty="0">
                <a:solidFill>
                  <a:schemeClr val="tx1"/>
                </a:solidFill>
                <a:effectLst/>
                <a:latin typeface="+mn-lt"/>
                <a:ea typeface="+mn-ea"/>
                <a:cs typeface="+mn-cs"/>
              </a:rPr>
              <a:t>Alternative 3, Rehabilitation of the Structure, is anticipated to be relatively expensive and would not provide an opportunity to improve profile and sight lines of the bridge to increase the design speed of the road. </a:t>
            </a:r>
          </a:p>
          <a:p>
            <a:pPr marL="0" marR="0" lvl="0" indent="0" algn="l" defTabSz="1567120" rtl="0" eaLnBrk="1" fontAlgn="auto" latinLnBrk="0" hangingPunct="1">
              <a:lnSpc>
                <a:spcPct val="100000"/>
              </a:lnSpc>
              <a:spcBef>
                <a:spcPts val="0"/>
              </a:spcBef>
              <a:spcAft>
                <a:spcPts val="0"/>
              </a:spcAft>
              <a:buClrTx/>
              <a:buSzTx/>
              <a:buFontTx/>
              <a:buNone/>
              <a:tabLst/>
              <a:defRPr/>
            </a:pPr>
            <a:endParaRPr lang="en-US" sz="2000" kern="1200" dirty="0">
              <a:solidFill>
                <a:schemeClr val="tx1"/>
              </a:solidFill>
              <a:effectLst/>
              <a:latin typeface="+mn-lt"/>
              <a:ea typeface="+mn-ea"/>
              <a:cs typeface="+mn-cs"/>
            </a:endParaRPr>
          </a:p>
          <a:p>
            <a:pPr marL="0" marR="0" lvl="0" indent="0" algn="l" defTabSz="1567120" rtl="0" eaLnBrk="1" fontAlgn="auto" latinLnBrk="0" hangingPunct="1">
              <a:lnSpc>
                <a:spcPct val="100000"/>
              </a:lnSpc>
              <a:spcBef>
                <a:spcPts val="0"/>
              </a:spcBef>
              <a:spcAft>
                <a:spcPts val="0"/>
              </a:spcAft>
              <a:buClrTx/>
              <a:buSzTx/>
              <a:buFontTx/>
              <a:buNone/>
              <a:tabLst/>
              <a:defRPr/>
            </a:pPr>
            <a:r>
              <a:rPr lang="en-US" sz="2000" kern="1200" dirty="0">
                <a:solidFill>
                  <a:schemeClr val="tx1"/>
                </a:solidFill>
                <a:effectLst/>
                <a:latin typeface="+mn-lt"/>
                <a:ea typeface="+mn-ea"/>
                <a:cs typeface="+mn-cs"/>
              </a:rPr>
              <a:t>Alternatives 4A the replacement of the structure with a two-lane bridge, and 4B, the replacement of the structure with a single-lane bridge, would provide an opportunity to improve the both the profile and sight lines of the bridge. Alternative 4A could also be designed to meet the desirable two-lane platform width. Alternatives 4A and 4B, however, are more costly compared to Alternative 3.</a:t>
            </a:r>
          </a:p>
          <a:p>
            <a:pPr marL="0" marR="0" lvl="0" indent="0" algn="l" defTabSz="1567120" rtl="0" eaLnBrk="1" fontAlgn="auto" latinLnBrk="0" hangingPunct="1">
              <a:lnSpc>
                <a:spcPct val="100000"/>
              </a:lnSpc>
              <a:spcBef>
                <a:spcPts val="0"/>
              </a:spcBef>
              <a:spcAft>
                <a:spcPts val="0"/>
              </a:spcAft>
              <a:buClrTx/>
              <a:buSzTx/>
              <a:buFontTx/>
              <a:buNone/>
              <a:tabLst/>
              <a:defRPr/>
            </a:pPr>
            <a:endParaRPr lang="en-US" sz="2000" kern="1200" dirty="0">
              <a:solidFill>
                <a:schemeClr val="tx1"/>
              </a:solidFill>
              <a:effectLst/>
              <a:latin typeface="+mn-lt"/>
              <a:ea typeface="+mn-ea"/>
              <a:cs typeface="+mn-cs"/>
            </a:endParaRPr>
          </a:p>
          <a:p>
            <a:pPr marL="0" marR="0" lvl="0" indent="0" algn="l" defTabSz="1567120" rtl="0" eaLnBrk="1" fontAlgn="auto" latinLnBrk="0" hangingPunct="1">
              <a:lnSpc>
                <a:spcPct val="100000"/>
              </a:lnSpc>
              <a:spcBef>
                <a:spcPts val="0"/>
              </a:spcBef>
              <a:spcAft>
                <a:spcPts val="0"/>
              </a:spcAft>
              <a:buClrTx/>
              <a:buSzTx/>
              <a:buFontTx/>
              <a:buNone/>
              <a:tabLst/>
              <a:defRPr/>
            </a:pPr>
            <a:r>
              <a:rPr lang="en-US" sz="2000" kern="1200" dirty="0">
                <a:solidFill>
                  <a:schemeClr val="tx1"/>
                </a:solidFill>
                <a:effectLst/>
                <a:latin typeface="+mn-lt"/>
                <a:ea typeface="+mn-ea"/>
                <a:cs typeface="+mn-cs"/>
              </a:rPr>
              <a:t>Alternative 4C, Pedestrian Bridge, requires a complete bridge replacement which would have a substantial impact the heritage value of the structure. Without a vehicular bridge, Duffy's Lane would no longer act as a local road. Costs associated with the replacement of the bridge with a pedestrian crossing are anticipated to be moderate with low initial operating and maintenance costs.</a:t>
            </a:r>
          </a:p>
          <a:p>
            <a:pPr marL="0" marR="0" lvl="0" indent="0" algn="l" defTabSz="1567120" rtl="0" eaLnBrk="1" fontAlgn="auto" latinLnBrk="0" hangingPunct="1">
              <a:lnSpc>
                <a:spcPct val="100000"/>
              </a:lnSpc>
              <a:spcBef>
                <a:spcPts val="0"/>
              </a:spcBef>
              <a:spcAft>
                <a:spcPts val="0"/>
              </a:spcAft>
              <a:buClrTx/>
              <a:buSzTx/>
              <a:buFontTx/>
              <a:buNone/>
              <a:tabLst/>
              <a:defRPr/>
            </a:pPr>
            <a:endParaRPr lang="en-US" sz="2000" kern="1200" dirty="0">
              <a:solidFill>
                <a:schemeClr val="tx1"/>
              </a:solidFill>
              <a:effectLst/>
              <a:latin typeface="+mn-lt"/>
              <a:ea typeface="+mn-ea"/>
              <a:cs typeface="+mn-cs"/>
            </a:endParaRPr>
          </a:p>
          <a:p>
            <a:pPr marL="0" marR="0" lvl="0" indent="0" algn="l" defTabSz="1567120" rtl="0" eaLnBrk="1" fontAlgn="auto" latinLnBrk="0" hangingPunct="1">
              <a:lnSpc>
                <a:spcPct val="100000"/>
              </a:lnSpc>
              <a:spcBef>
                <a:spcPts val="0"/>
              </a:spcBef>
              <a:spcAft>
                <a:spcPts val="0"/>
              </a:spcAft>
              <a:buClrTx/>
              <a:buSzTx/>
              <a:buFontTx/>
              <a:buNone/>
              <a:tabLst/>
              <a:defRPr/>
            </a:pPr>
            <a:r>
              <a:rPr lang="en-US" sz="2000" kern="1200" dirty="0">
                <a:solidFill>
                  <a:schemeClr val="tx1"/>
                </a:solidFill>
                <a:effectLst/>
                <a:latin typeface="+mn-lt"/>
                <a:ea typeface="+mn-ea"/>
                <a:cs typeface="+mn-cs"/>
              </a:rPr>
              <a:t>Overall, Alternative 4B- Vehicular Single Lane Bridge, </a:t>
            </a:r>
            <a:r>
              <a:rPr lang="en-US" sz="2000" dirty="0"/>
              <a:t>received </a:t>
            </a:r>
            <a:r>
              <a:rPr lang="en-US" sz="2000" kern="1200" dirty="0">
                <a:solidFill>
                  <a:schemeClr val="tx1"/>
                </a:solidFill>
                <a:latin typeface="+mn-lt"/>
                <a:ea typeface="+mn-ea"/>
                <a:cs typeface="+mn-cs"/>
              </a:rPr>
              <a:t>the most favorable ranking when compared to the other alternatives and therefore </a:t>
            </a:r>
            <a:r>
              <a:rPr lang="en-US" sz="1800" dirty="0"/>
              <a:t>is the preliminary preferred solution. This alternative includes a </a:t>
            </a:r>
            <a:r>
              <a:rPr lang="en-US" sz="1800" dirty="0">
                <a:solidFill>
                  <a:schemeClr val="tx2"/>
                </a:solidFill>
                <a:latin typeface="Arial" panose="020B0604020202020204" pitchFamily="34" charset="0"/>
                <a:cs typeface="Arial" panose="020B0604020202020204" pitchFamily="34" charset="0"/>
              </a:rPr>
              <a:t>one-lane, two-way structure with a 4.15 m wide driving platform which would </a:t>
            </a:r>
            <a:r>
              <a:rPr lang="en-US" sz="2000" dirty="0">
                <a:solidFill>
                  <a:schemeClr val="tx2"/>
                </a:solidFill>
                <a:latin typeface="Arial" panose="020B0604020202020204" pitchFamily="34" charset="0"/>
                <a:cs typeface="Arial" panose="020B0604020202020204" pitchFamily="34" charset="0"/>
              </a:rPr>
              <a:t>allow for a larger span and road profile improvements. </a:t>
            </a:r>
          </a:p>
          <a:p>
            <a:endParaRPr lang="en-US" dirty="0"/>
          </a:p>
        </p:txBody>
      </p:sp>
      <p:sp>
        <p:nvSpPr>
          <p:cNvPr id="4" name="Slide Number Placeholder 3"/>
          <p:cNvSpPr>
            <a:spLocks noGrp="1"/>
          </p:cNvSpPr>
          <p:nvPr>
            <p:ph type="sldNum" sz="quarter" idx="5"/>
          </p:nvPr>
        </p:nvSpPr>
        <p:spPr/>
        <p:txBody>
          <a:bodyPr/>
          <a:lstStyle/>
          <a:p>
            <a:fld id="{6A965A48-7804-43F8-9462-A2AA0C371FC3}" type="slidenum">
              <a:rPr lang="en-US" smtClean="0"/>
              <a:t>21</a:t>
            </a:fld>
            <a:endParaRPr lang="en-US"/>
          </a:p>
        </p:txBody>
      </p:sp>
    </p:spTree>
    <p:extLst>
      <p:ext uri="{BB962C8B-B14F-4D97-AF65-F5344CB8AC3E}">
        <p14:creationId xmlns:p14="http://schemas.microsoft.com/office/powerpoint/2010/main" val="36145582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567120" rtl="0" eaLnBrk="1" fontAlgn="auto" latinLnBrk="0" hangingPunct="1">
              <a:lnSpc>
                <a:spcPct val="100000"/>
              </a:lnSpc>
              <a:spcBef>
                <a:spcPts val="0"/>
              </a:spcBef>
              <a:spcAft>
                <a:spcPts val="0"/>
              </a:spcAft>
              <a:buClrTx/>
              <a:buSzTx/>
              <a:buFontTx/>
              <a:buNone/>
              <a:tabLst/>
              <a:defRPr/>
            </a:pPr>
            <a:r>
              <a:rPr lang="en-US" sz="2100" kern="1200" dirty="0">
                <a:solidFill>
                  <a:schemeClr val="tx1"/>
                </a:solidFill>
                <a:latin typeface="+mn-lt"/>
                <a:ea typeface="+mn-ea"/>
                <a:cs typeface="+mn-cs"/>
              </a:rPr>
              <a:t>This Municipal Class Environmental Assessment was initiated with the notice of commencement issued in February 2021.   Following the input received from this PIC, the Study Team will confirm the preferred alternatives. The Municipal Class Environmental Assessment process , including the input from the public, agencies, Indigenous communities and stakeholders will be documented in a Project File Report and made available for public review and comment for a period of 30-days following the Notice of Completion of the project. At this time, it is anticipated that the Notice of Completion and the Project File Report will be available in the Spring/Summer of 2023.</a:t>
            </a:r>
          </a:p>
          <a:p>
            <a:endParaRPr lang="en-US" dirty="0"/>
          </a:p>
        </p:txBody>
      </p:sp>
      <p:sp>
        <p:nvSpPr>
          <p:cNvPr id="4" name="Slide Number Placeholder 3"/>
          <p:cNvSpPr>
            <a:spLocks noGrp="1"/>
          </p:cNvSpPr>
          <p:nvPr>
            <p:ph type="sldNum" sz="quarter" idx="5"/>
          </p:nvPr>
        </p:nvSpPr>
        <p:spPr/>
        <p:txBody>
          <a:bodyPr/>
          <a:lstStyle/>
          <a:p>
            <a:fld id="{6A965A48-7804-43F8-9462-A2AA0C371FC3}" type="slidenum">
              <a:rPr lang="en-US" smtClean="0"/>
              <a:t>22</a:t>
            </a:fld>
            <a:endParaRPr lang="en-US"/>
          </a:p>
        </p:txBody>
      </p:sp>
    </p:spTree>
    <p:extLst>
      <p:ext uri="{BB962C8B-B14F-4D97-AF65-F5344CB8AC3E}">
        <p14:creationId xmlns:p14="http://schemas.microsoft.com/office/powerpoint/2010/main" val="36363065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kern="1200" dirty="0">
                <a:solidFill>
                  <a:schemeClr val="tx1"/>
                </a:solidFill>
                <a:effectLst/>
                <a:latin typeface="+mn-lt"/>
                <a:ea typeface="+mn-ea"/>
                <a:cs typeface="+mn-cs"/>
              </a:rPr>
              <a:t>Thank you for participating in this Public Information Centre. We ask that you help shape the decisions made as part of this study by encouraging you to complete the comment form available on the Town’s website at the link provided. The presentation materials will be available on the project webpage for review and comment until </a:t>
            </a:r>
            <a:r>
              <a:rPr lang="en-US" sz="2100" kern="1200" dirty="0">
                <a:solidFill>
                  <a:srgbClr val="FF0000"/>
                </a:solidFill>
                <a:effectLst/>
                <a:highlight>
                  <a:srgbClr val="FFFF00"/>
                </a:highlight>
                <a:latin typeface="+mn-lt"/>
                <a:ea typeface="+mn-ea"/>
                <a:cs typeface="+mn-cs"/>
              </a:rPr>
              <a:t>May 31</a:t>
            </a:r>
            <a:r>
              <a:rPr lang="en-US" sz="2100" kern="1200" baseline="30000" dirty="0">
                <a:solidFill>
                  <a:srgbClr val="FF0000"/>
                </a:solidFill>
                <a:effectLst/>
                <a:highlight>
                  <a:srgbClr val="FFFF00"/>
                </a:highlight>
                <a:latin typeface="+mn-lt"/>
                <a:ea typeface="+mn-ea"/>
                <a:cs typeface="+mn-cs"/>
              </a:rPr>
              <a:t>st</a:t>
            </a:r>
            <a:r>
              <a:rPr lang="en-US" sz="2100" kern="1200" dirty="0">
                <a:solidFill>
                  <a:srgbClr val="FF0000"/>
                </a:solidFill>
                <a:effectLst/>
                <a:highlight>
                  <a:srgbClr val="FFFF00"/>
                </a:highlight>
                <a:latin typeface="+mn-lt"/>
                <a:ea typeface="+mn-ea"/>
                <a:cs typeface="+mn-cs"/>
              </a:rPr>
              <a:t>, 2023</a:t>
            </a:r>
            <a:r>
              <a:rPr lang="en-US" sz="2100" kern="1200" dirty="0">
                <a:solidFill>
                  <a:schemeClr val="tx1"/>
                </a:solidFill>
                <a:effectLst/>
                <a:latin typeface="+mn-lt"/>
                <a:ea typeface="+mn-ea"/>
                <a:cs typeface="+mn-cs"/>
              </a:rPr>
              <a:t>. Responses to comments received </a:t>
            </a:r>
            <a:r>
              <a:rPr lang="en-US" sz="2100" kern="1200">
                <a:solidFill>
                  <a:schemeClr val="tx1"/>
                </a:solidFill>
                <a:effectLst/>
                <a:latin typeface="+mn-lt"/>
                <a:ea typeface="+mn-ea"/>
                <a:cs typeface="+mn-cs"/>
              </a:rPr>
              <a:t>by May 31</a:t>
            </a:r>
            <a:r>
              <a:rPr lang="en-US" sz="2100" kern="1200" baseline="30000">
                <a:solidFill>
                  <a:schemeClr val="tx1"/>
                </a:solidFill>
                <a:effectLst/>
                <a:latin typeface="+mn-lt"/>
                <a:ea typeface="+mn-ea"/>
                <a:cs typeface="+mn-cs"/>
              </a:rPr>
              <a:t>st</a:t>
            </a:r>
            <a:r>
              <a:rPr lang="en-US" sz="2100" kern="1200">
                <a:solidFill>
                  <a:schemeClr val="tx1"/>
                </a:solidFill>
                <a:effectLst/>
                <a:latin typeface="+mn-lt"/>
                <a:ea typeface="+mn-ea"/>
                <a:cs typeface="+mn-cs"/>
              </a:rPr>
              <a:t> will </a:t>
            </a:r>
            <a:r>
              <a:rPr lang="en-US" sz="2100" kern="1200" dirty="0">
                <a:solidFill>
                  <a:schemeClr val="tx1"/>
                </a:solidFill>
                <a:effectLst/>
                <a:latin typeface="+mn-lt"/>
                <a:ea typeface="+mn-ea"/>
                <a:cs typeface="+mn-cs"/>
              </a:rPr>
              <a:t>be provided in a Public Information Centre Summary report along with a summary of your written comments and posted on the Town’s project webpage. We appreciate your input and look forward to receiving your comments.</a:t>
            </a:r>
            <a:endParaRPr lang="en-US" dirty="0"/>
          </a:p>
          <a:p>
            <a:endParaRPr lang="en-US" sz="21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A965A48-7804-43F8-9462-A2AA0C371FC3}" type="slidenum">
              <a:rPr lang="en-US" smtClean="0"/>
              <a:t>23</a:t>
            </a:fld>
            <a:endParaRPr lang="en-US"/>
          </a:p>
        </p:txBody>
      </p:sp>
    </p:spTree>
    <p:extLst>
      <p:ext uri="{BB962C8B-B14F-4D97-AF65-F5344CB8AC3E}">
        <p14:creationId xmlns:p14="http://schemas.microsoft.com/office/powerpoint/2010/main" val="2785750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567120" rtl="0" eaLnBrk="1" fontAlgn="auto" latinLnBrk="0" hangingPunct="1">
              <a:lnSpc>
                <a:spcPct val="100000"/>
              </a:lnSpc>
              <a:spcBef>
                <a:spcPts val="0"/>
              </a:spcBef>
              <a:spcAft>
                <a:spcPts val="0"/>
              </a:spcAft>
              <a:buClrTx/>
              <a:buSzTx/>
              <a:buFontTx/>
              <a:buNone/>
              <a:tabLst/>
              <a:defRPr/>
            </a:pPr>
            <a:r>
              <a:rPr lang="en-US" sz="2100" b="0" i="0" kern="1200" dirty="0">
                <a:solidFill>
                  <a:schemeClr val="tx1"/>
                </a:solidFill>
                <a:effectLst/>
                <a:latin typeface="+mn-lt"/>
                <a:ea typeface="+mn-ea"/>
                <a:cs typeface="+mn-cs"/>
              </a:rPr>
              <a:t>The Study is being completed as a Schedule B project in accordance with the </a:t>
            </a:r>
            <a:r>
              <a:rPr lang="en-US" sz="2100" b="0" i="1" kern="1200" dirty="0">
                <a:solidFill>
                  <a:schemeClr val="tx1"/>
                </a:solidFill>
                <a:effectLst/>
                <a:latin typeface="+mn-lt"/>
                <a:ea typeface="+mn-ea"/>
                <a:cs typeface="+mn-cs"/>
              </a:rPr>
              <a:t>Municipal Class Environmental Assessment process</a:t>
            </a:r>
            <a:r>
              <a:rPr lang="en-US" sz="2100" b="0" i="0" kern="1200" dirty="0">
                <a:solidFill>
                  <a:schemeClr val="tx1"/>
                </a:solidFill>
                <a:effectLst/>
                <a:latin typeface="+mn-lt"/>
                <a:ea typeface="+mn-ea"/>
                <a:cs typeface="+mn-cs"/>
              </a:rPr>
              <a:t>, which is an approved process under the </a:t>
            </a:r>
            <a:r>
              <a:rPr lang="en-US" sz="2100" b="0" i="1" kern="1200" dirty="0">
                <a:solidFill>
                  <a:schemeClr val="tx1"/>
                </a:solidFill>
                <a:effectLst/>
                <a:latin typeface="+mn-lt"/>
                <a:ea typeface="+mn-ea"/>
                <a:cs typeface="+mn-cs"/>
              </a:rPr>
              <a:t>Ontario Environmental Assessment Act</a:t>
            </a:r>
            <a:r>
              <a:rPr lang="en-US" sz="2100" b="0" i="0" kern="1200" dirty="0">
                <a:solidFill>
                  <a:schemeClr val="tx1"/>
                </a:solidFill>
                <a:effectLst/>
                <a:latin typeface="+mn-lt"/>
                <a:ea typeface="+mn-ea"/>
                <a:cs typeface="+mn-cs"/>
              </a:rPr>
              <a:t>.  </a:t>
            </a:r>
            <a:r>
              <a:rPr lang="en-US" sz="2100" kern="1200" dirty="0">
                <a:solidFill>
                  <a:schemeClr val="tx1"/>
                </a:solidFill>
                <a:latin typeface="+mn-lt"/>
                <a:ea typeface="+mn-ea"/>
                <a:cs typeface="+mn-cs"/>
              </a:rPr>
              <a:t>An overview of the EA process is illustrated on the flow chart shown on this slide. The Study is currently in Phase 2, where the Study Team engages with interested parties and the public about the project and the alternative solutions that are being considered, as highlighted in the red box.</a:t>
            </a:r>
          </a:p>
          <a:p>
            <a:endParaRPr lang="en-US" dirty="0"/>
          </a:p>
        </p:txBody>
      </p:sp>
      <p:sp>
        <p:nvSpPr>
          <p:cNvPr id="4" name="Slide Number Placeholder 3"/>
          <p:cNvSpPr>
            <a:spLocks noGrp="1"/>
          </p:cNvSpPr>
          <p:nvPr>
            <p:ph type="sldNum" sz="quarter" idx="5"/>
          </p:nvPr>
        </p:nvSpPr>
        <p:spPr/>
        <p:txBody>
          <a:bodyPr/>
          <a:lstStyle/>
          <a:p>
            <a:fld id="{6A965A48-7804-43F8-9462-A2AA0C371FC3}" type="slidenum">
              <a:rPr lang="en-US" smtClean="0"/>
              <a:t>4</a:t>
            </a:fld>
            <a:endParaRPr lang="en-US"/>
          </a:p>
        </p:txBody>
      </p:sp>
    </p:spTree>
    <p:extLst>
      <p:ext uri="{BB962C8B-B14F-4D97-AF65-F5344CB8AC3E}">
        <p14:creationId xmlns:p14="http://schemas.microsoft.com/office/powerpoint/2010/main" val="501120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567120" rtl="0" eaLnBrk="1" fontAlgn="auto" latinLnBrk="0" hangingPunct="1">
              <a:lnSpc>
                <a:spcPct val="100000"/>
              </a:lnSpc>
              <a:spcBef>
                <a:spcPts val="0"/>
              </a:spcBef>
              <a:spcAft>
                <a:spcPts val="0"/>
              </a:spcAft>
              <a:buClrTx/>
              <a:buSzTx/>
              <a:buFontTx/>
              <a:buNone/>
              <a:tabLst/>
              <a:defRPr/>
            </a:pPr>
            <a:r>
              <a:rPr lang="en-US" sz="2100" kern="1200" dirty="0">
                <a:solidFill>
                  <a:schemeClr val="tx1"/>
                </a:solidFill>
                <a:latin typeface="+mn-lt"/>
                <a:ea typeface="+mn-ea"/>
                <a:cs typeface="+mn-cs"/>
              </a:rPr>
              <a:t>As per the EA process, information about the Study Area is reviewed to develop the Problem or Opportunity Statement in Phase 1. In Phase 2, a Notice of Commencement for the study is issued, and input from the public is invited for consideration in the planning and design of the project. Feasible solutions are identified and evaluated at a broad level with input from agencies, Indigenous communities and stakeholders toward a recommendation for a preferred solution.  At the end of Phase 2, the appropriate EA planning Schedule is confirmed to ensure the suitable process is being followed. </a:t>
            </a:r>
          </a:p>
          <a:p>
            <a:pPr marL="0" marR="0" lvl="0" indent="0" algn="l" defTabSz="1567120" rtl="0" eaLnBrk="1" fontAlgn="auto" latinLnBrk="0" hangingPunct="1">
              <a:lnSpc>
                <a:spcPct val="100000"/>
              </a:lnSpc>
              <a:spcBef>
                <a:spcPts val="0"/>
              </a:spcBef>
              <a:spcAft>
                <a:spcPts val="0"/>
              </a:spcAft>
              <a:buClrTx/>
              <a:buSzTx/>
              <a:buFontTx/>
              <a:buNone/>
              <a:tabLst/>
              <a:defRPr/>
            </a:pPr>
            <a:r>
              <a:rPr lang="en-US" sz="2100" kern="1200" dirty="0">
                <a:solidFill>
                  <a:schemeClr val="tx1"/>
                </a:solidFill>
                <a:latin typeface="+mn-lt"/>
                <a:ea typeface="+mn-ea"/>
                <a:cs typeface="+mn-cs"/>
              </a:rPr>
              <a:t>At the conclusion of the Study, the EA planning process is documented in a Project File Report and made available for public review, prior to being approved by the municipality and proceeding to design and implementation of the project.</a:t>
            </a:r>
          </a:p>
          <a:p>
            <a:endParaRPr lang="en-US" sz="2100" kern="1200" dirty="0">
              <a:solidFill>
                <a:schemeClr val="tx1"/>
              </a:solidFill>
              <a:latin typeface="+mn-lt"/>
              <a:ea typeface="+mn-ea"/>
              <a:cs typeface="+mn-cs"/>
            </a:endParaRPr>
          </a:p>
          <a:p>
            <a:r>
              <a:rPr lang="en-US" sz="2100" kern="1200" dirty="0">
                <a:solidFill>
                  <a:schemeClr val="tx1"/>
                </a:solidFill>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6A965A48-7804-43F8-9462-A2AA0C371FC3}" type="slidenum">
              <a:rPr lang="en-US" smtClean="0"/>
              <a:t>5</a:t>
            </a:fld>
            <a:endParaRPr lang="en-US"/>
          </a:p>
        </p:txBody>
      </p:sp>
    </p:spTree>
    <p:extLst>
      <p:ext uri="{BB962C8B-B14F-4D97-AF65-F5344CB8AC3E}">
        <p14:creationId xmlns:p14="http://schemas.microsoft.com/office/powerpoint/2010/main" val="1814317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567120" rtl="0" eaLnBrk="1" fontAlgn="auto" latinLnBrk="0" hangingPunct="1">
              <a:lnSpc>
                <a:spcPct val="100000"/>
              </a:lnSpc>
              <a:spcBef>
                <a:spcPts val="0"/>
              </a:spcBef>
              <a:spcAft>
                <a:spcPts val="0"/>
              </a:spcAft>
              <a:buClrTx/>
              <a:buSzTx/>
              <a:buFontTx/>
              <a:buNone/>
              <a:tabLst/>
              <a:defRPr/>
            </a:pPr>
            <a:r>
              <a:rPr lang="en-US" sz="2000" dirty="0">
                <a:solidFill>
                  <a:schemeClr val="tx2"/>
                </a:solidFill>
                <a:latin typeface="Arial" panose="020B0604020202020204" pitchFamily="34" charset="0"/>
              </a:rPr>
              <a:t>The Study Area includes Patterson Sideroad Bridge 1: located approximately 160 m west of Duffy’s Lane, Patterson Sideroad Bridge 2: located approximately 20 m east of Duffy’s Lane, and Duffy’s Lane Bridge: located approximately 30 m southeast of Patterson Sideroad. Patterson Sideroad is a two-lane, paved, rural collector road with gravel shoulders and roadside drainage ditches. Duffy’s Lane south of Patterson Side Road serves as a secondary entrance to the Albion Hills Conservation Park. It is a “No Exit” roadway and services a secondary entrance for a municipal address. Patterson Bridge 1 and Duffy’s Lane Bridge cross the same tributary of the Humber River, while Patterson Bridge 2 crosses the Humber River. Adjacent lands include rural residential properties, conservation lands and wooded areas. The Caledon Trailway Path is located northwest of the Study Area and the Village of Palgrave is located to the northeast of the Study Area.</a:t>
            </a:r>
            <a:endParaRPr lang="en-US" sz="2000" dirty="0">
              <a:solidFill>
                <a:schemeClr val="tx2"/>
              </a:solidFill>
            </a:endParaRPr>
          </a:p>
          <a:p>
            <a:pPr marL="0" marR="0" lvl="0" indent="0" algn="l" defTabSz="1567120" rtl="0" eaLnBrk="1" fontAlgn="auto" latinLnBrk="0" hangingPunct="1">
              <a:lnSpc>
                <a:spcPct val="100000"/>
              </a:lnSpc>
              <a:spcBef>
                <a:spcPts val="0"/>
              </a:spcBef>
              <a:spcAft>
                <a:spcPts val="0"/>
              </a:spcAft>
              <a:buClrTx/>
              <a:buSzTx/>
              <a:buFontTx/>
              <a:buNone/>
              <a:tabLst/>
              <a:defRPr/>
            </a:pPr>
            <a:endParaRPr lang="en-US" sz="2000" dirty="0">
              <a:solidFill>
                <a:schemeClr val="tx2"/>
              </a:solidFill>
              <a:latin typeface="Arial" panose="020B0604020202020204" pitchFamily="34" charset="0"/>
            </a:endParaRPr>
          </a:p>
          <a:p>
            <a:pPr marL="0" marR="0" lvl="0" indent="0" algn="l" defTabSz="156712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1567120" rtl="0" eaLnBrk="1" fontAlgn="auto" latinLnBrk="0" hangingPunct="1">
              <a:lnSpc>
                <a:spcPct val="100000"/>
              </a:lnSpc>
              <a:spcBef>
                <a:spcPts val="0"/>
              </a:spcBef>
              <a:spcAft>
                <a:spcPts val="0"/>
              </a:spcAft>
              <a:buClrTx/>
              <a:buSzTx/>
              <a:buFontTx/>
              <a:buNone/>
              <a:tabLst/>
              <a:defRPr/>
            </a:pPr>
            <a:endParaRPr lang="en-US" sz="2000" dirty="0">
              <a:solidFill>
                <a:schemeClr val="tx2"/>
              </a:solidFill>
              <a:latin typeface="Arial" panose="020B0604020202020204" pitchFamily="34" charset="0"/>
            </a:endParaRPr>
          </a:p>
          <a:p>
            <a:pPr marL="0" marR="0" lvl="0" indent="0" algn="l" defTabSz="1567120" rtl="0" eaLnBrk="1" fontAlgn="auto" latinLnBrk="0" hangingPunct="1">
              <a:lnSpc>
                <a:spcPct val="100000"/>
              </a:lnSpc>
              <a:spcBef>
                <a:spcPts val="0"/>
              </a:spcBef>
              <a:spcAft>
                <a:spcPts val="0"/>
              </a:spcAft>
              <a:buClrTx/>
              <a:buSzTx/>
              <a:buFontTx/>
              <a:buNone/>
              <a:tabLst/>
              <a:defRPr/>
            </a:pPr>
            <a:endParaRPr lang="en-US" sz="2000" dirty="0">
              <a:solidFill>
                <a:schemeClr val="tx2"/>
              </a:solidFill>
              <a:latin typeface="Arial" panose="020B0604020202020204" pitchFamily="34" charset="0"/>
            </a:endParaRPr>
          </a:p>
          <a:p>
            <a:endParaRPr lang="en-US" sz="2000" dirty="0">
              <a:solidFill>
                <a:schemeClr val="tx2"/>
              </a:solidFill>
              <a:latin typeface="Arial" panose="020B0604020202020204" pitchFamily="34" charset="0"/>
            </a:endParaRPr>
          </a:p>
          <a:p>
            <a:pPr>
              <a:defRPr/>
            </a:pPr>
            <a:endParaRPr lang="en-US" dirty="0"/>
          </a:p>
        </p:txBody>
      </p:sp>
      <p:sp>
        <p:nvSpPr>
          <p:cNvPr id="4" name="Slide Number Placeholder 3"/>
          <p:cNvSpPr>
            <a:spLocks noGrp="1"/>
          </p:cNvSpPr>
          <p:nvPr>
            <p:ph type="sldNum" sz="quarter" idx="5"/>
          </p:nvPr>
        </p:nvSpPr>
        <p:spPr/>
        <p:txBody>
          <a:bodyPr/>
          <a:lstStyle/>
          <a:p>
            <a:fld id="{6A965A48-7804-43F8-9462-A2AA0C371FC3}" type="slidenum">
              <a:rPr lang="en-US" smtClean="0"/>
              <a:t>6</a:t>
            </a:fld>
            <a:endParaRPr lang="en-US"/>
          </a:p>
        </p:txBody>
      </p:sp>
    </p:spTree>
    <p:extLst>
      <p:ext uri="{BB962C8B-B14F-4D97-AF65-F5344CB8AC3E}">
        <p14:creationId xmlns:p14="http://schemas.microsoft.com/office/powerpoint/2010/main" val="1995575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CA" dirty="0"/>
              <a:t>The Patterson Side Road Bridge 1 is a narrow 2-lane concrete structure, </a:t>
            </a:r>
            <a:r>
              <a:rPr lang="en-CA" sz="2000" dirty="0">
                <a:solidFill>
                  <a:schemeClr val="tx2"/>
                </a:solidFill>
                <a:latin typeface="Arial"/>
                <a:cs typeface="Arial"/>
              </a:rPr>
              <a:t>estimated to have been built in the 1950s with rehabilitation of the barrier, curb and guiderail being completed at an unknown date. The bridge has an overall structure width of 7.4m and a driving platform of 6.4 m, as measured between concrete barriers. The bridge crosses a tributary of the Humber River, at a skewed angle to the road. Overall, the bridge is in fair physical condition with some moderate to severe defects which could be repaired as part of a major rehabilitation of the bridge, however, the bridge is likely </a:t>
            </a:r>
            <a:r>
              <a:rPr lang="en-US" sz="2000" dirty="0">
                <a:solidFill>
                  <a:srgbClr val="1F497D"/>
                </a:solidFill>
                <a:latin typeface="Arial"/>
                <a:cs typeface="Arial"/>
              </a:rPr>
              <a:t>not designed for current truck loading may require load limits to be put in place. </a:t>
            </a:r>
            <a:r>
              <a:rPr lang="en-CA" sz="2000" dirty="0">
                <a:solidFill>
                  <a:schemeClr val="tx2"/>
                </a:solidFill>
                <a:latin typeface="Arial"/>
                <a:cs typeface="Arial"/>
              </a:rPr>
              <a:t> </a:t>
            </a:r>
            <a:endParaRPr lang="en-CA" sz="2000" dirty="0">
              <a:solidFill>
                <a:schemeClr val="tx2"/>
              </a:solidFill>
              <a:latin typeface="Arial" panose="020B0604020202020204" pitchFamily="34" charset="0"/>
              <a:cs typeface="Arial" panose="020B0604020202020204" pitchFamily="34" charset="0"/>
            </a:endParaRPr>
          </a:p>
          <a:p>
            <a:pPr marL="0" marR="0" lvl="0" indent="0" algn="l" defTabSz="156712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A965A48-7804-43F8-9462-A2AA0C371FC3}" type="slidenum">
              <a:rPr lang="en-US" smtClean="0"/>
              <a:t>7</a:t>
            </a:fld>
            <a:endParaRPr lang="en-US"/>
          </a:p>
        </p:txBody>
      </p:sp>
    </p:spTree>
    <p:extLst>
      <p:ext uri="{BB962C8B-B14F-4D97-AF65-F5344CB8AC3E}">
        <p14:creationId xmlns:p14="http://schemas.microsoft.com/office/powerpoint/2010/main" val="1923005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567120" rtl="0" eaLnBrk="1" fontAlgn="auto" latinLnBrk="0" hangingPunct="1">
              <a:lnSpc>
                <a:spcPct val="100000"/>
              </a:lnSpc>
              <a:spcBef>
                <a:spcPts val="0"/>
              </a:spcBef>
              <a:spcAft>
                <a:spcPts val="0"/>
              </a:spcAft>
              <a:buClrTx/>
              <a:buSzTx/>
              <a:buFontTx/>
              <a:buNone/>
              <a:tabLst/>
              <a:defRPr/>
            </a:pPr>
            <a:r>
              <a:rPr lang="en-CA" dirty="0"/>
              <a:t>The Patterson Side Road Bridge 2 is a narrow 2-lane concrete structure that was </a:t>
            </a:r>
            <a:r>
              <a:rPr lang="en-CA" sz="2400" dirty="0">
                <a:solidFill>
                  <a:schemeClr val="tx2"/>
                </a:solidFill>
                <a:latin typeface="Arial"/>
                <a:cs typeface="Arial"/>
              </a:rPr>
              <a:t>built in 1957. Rehabilitation of the structure was completed in 2001, including concrete repairs. The bridge has an overall structure width of 8.7m and a driving platform of 7.67m between concrete barriers. The bridge is in fair physical condition with minor surface defects and some active corrosion of reinforcing steel in the majority of the deck and substructure. The structural defects could be repaired as part of a major rehabilitation including the completion of various concrete patch repairs and installation of a deck top concrete overlay. </a:t>
            </a:r>
            <a:endParaRPr lang="en-CA" sz="2400" dirty="0">
              <a:solidFill>
                <a:schemeClr val="tx2"/>
              </a:solidFill>
              <a:latin typeface="Arial" panose="020B0604020202020204" pitchFamily="34" charset="0"/>
              <a:cs typeface="Arial" panose="020B0604020202020204" pitchFamily="34" charset="0"/>
            </a:endParaRPr>
          </a:p>
          <a:p>
            <a:pPr marL="0" marR="0" lvl="0" indent="0" algn="l" defTabSz="156712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A965A48-7804-43F8-9462-A2AA0C371FC3}" type="slidenum">
              <a:rPr lang="en-US" smtClean="0"/>
              <a:t>8</a:t>
            </a:fld>
            <a:endParaRPr lang="en-US"/>
          </a:p>
        </p:txBody>
      </p:sp>
    </p:spTree>
    <p:extLst>
      <p:ext uri="{BB962C8B-B14F-4D97-AF65-F5344CB8AC3E}">
        <p14:creationId xmlns:p14="http://schemas.microsoft.com/office/powerpoint/2010/main" val="2834681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567120" rtl="0" eaLnBrk="1" fontAlgn="auto" latinLnBrk="0" hangingPunct="1">
              <a:lnSpc>
                <a:spcPct val="100000"/>
              </a:lnSpc>
              <a:spcBef>
                <a:spcPts val="0"/>
              </a:spcBef>
              <a:spcAft>
                <a:spcPts val="0"/>
              </a:spcAft>
              <a:buClrTx/>
              <a:buSzTx/>
              <a:buFontTx/>
              <a:buNone/>
              <a:tabLst/>
              <a:defRPr/>
            </a:pPr>
            <a:r>
              <a:rPr lang="en-CA" dirty="0"/>
              <a:t>Duffy’s Lane bridge is a narrow 2-lane concrete structure, that is founded on wooden piles and was </a:t>
            </a:r>
            <a:r>
              <a:rPr lang="en-CA" sz="2000" dirty="0">
                <a:solidFill>
                  <a:schemeClr val="tx2"/>
                </a:solidFill>
                <a:latin typeface="Arial"/>
                <a:cs typeface="Arial"/>
              </a:rPr>
              <a:t>built in 1957. Minor rehabilitation of the structure was completed in 2000, including various concrete repairs and replacement of the existing barrier system. The bridge has an overall structure width of 8.8m and a driving platform of 7.3m between raised concrete curbs. The bridge is in fair to poor physical condition with concrete repairs recommended on the deck and substructure, and replacement of the curb and barrier. Significant concrete repairs may be required on the deck and soffit. Visual signs of stress as a result of current use or loading were not observed. </a:t>
            </a:r>
            <a:r>
              <a:rPr lang="en-US" sz="2000" dirty="0">
                <a:solidFill>
                  <a:srgbClr val="1F497D"/>
                </a:solidFill>
                <a:latin typeface="Arial" panose="020B0604020202020204" pitchFamily="34" charset="0"/>
                <a:cs typeface="Arial" panose="020B0604020202020204" pitchFamily="34" charset="0"/>
              </a:rPr>
              <a:t>The road is classified as a ‘special road’, with low traffic volumes, and a 40km/</a:t>
            </a:r>
            <a:r>
              <a:rPr lang="en-US" sz="2000" dirty="0" err="1">
                <a:solidFill>
                  <a:srgbClr val="1F497D"/>
                </a:solidFill>
                <a:latin typeface="Arial" panose="020B0604020202020204" pitchFamily="34" charset="0"/>
                <a:cs typeface="Arial" panose="020B0604020202020204" pitchFamily="34" charset="0"/>
              </a:rPr>
              <a:t>hr</a:t>
            </a:r>
            <a:r>
              <a:rPr lang="en-US" sz="2000" dirty="0">
                <a:solidFill>
                  <a:srgbClr val="1F497D"/>
                </a:solidFill>
                <a:latin typeface="Arial" panose="020B0604020202020204" pitchFamily="34" charset="0"/>
                <a:cs typeface="Arial" panose="020B0604020202020204" pitchFamily="34" charset="0"/>
              </a:rPr>
              <a:t> design speed. </a:t>
            </a:r>
            <a:endParaRPr lang="en-CA" sz="2000" dirty="0">
              <a:solidFill>
                <a:schemeClr val="tx2"/>
              </a:solidFill>
              <a:latin typeface="Arial"/>
              <a:cs typeface="Arial"/>
            </a:endParaRPr>
          </a:p>
          <a:p>
            <a:pPr marL="0" marR="0" lvl="0" indent="0" algn="l" defTabSz="1567120" rtl="0" eaLnBrk="1" fontAlgn="auto" latinLnBrk="0" hangingPunct="1">
              <a:lnSpc>
                <a:spcPct val="100000"/>
              </a:lnSpc>
              <a:spcBef>
                <a:spcPts val="0"/>
              </a:spcBef>
              <a:spcAft>
                <a:spcPts val="0"/>
              </a:spcAft>
              <a:buClrTx/>
              <a:buSzTx/>
              <a:buFontTx/>
              <a:buNone/>
              <a:tabLst/>
              <a:defRPr/>
            </a:pPr>
            <a:endParaRPr lang="en-US" sz="2000" dirty="0">
              <a:solidFill>
                <a:srgbClr val="1F497D"/>
              </a:solidFill>
              <a:latin typeface="Arial" panose="020B0604020202020204" pitchFamily="34" charset="0"/>
              <a:cs typeface="Arial" panose="020B0604020202020204" pitchFamily="34" charset="0"/>
            </a:endParaRPr>
          </a:p>
          <a:p>
            <a:pPr marL="0" marR="0" lvl="0" indent="0" algn="l" defTabSz="156712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A965A48-7804-43F8-9462-A2AA0C371FC3}" type="slidenum">
              <a:rPr lang="en-US" smtClean="0"/>
              <a:t>9</a:t>
            </a:fld>
            <a:endParaRPr lang="en-US"/>
          </a:p>
        </p:txBody>
      </p:sp>
    </p:spTree>
    <p:extLst>
      <p:ext uri="{BB962C8B-B14F-4D97-AF65-F5344CB8AC3E}">
        <p14:creationId xmlns:p14="http://schemas.microsoft.com/office/powerpoint/2010/main" val="1927920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567120" rtl="0" eaLnBrk="1" fontAlgn="auto" latinLnBrk="0" hangingPunct="1">
              <a:lnSpc>
                <a:spcPct val="100000"/>
              </a:lnSpc>
              <a:spcBef>
                <a:spcPts val="0"/>
              </a:spcBef>
              <a:spcAft>
                <a:spcPts val="0"/>
              </a:spcAft>
              <a:buClrTx/>
              <a:buSzTx/>
              <a:buFontTx/>
              <a:buNone/>
              <a:tabLst/>
              <a:defRPr/>
            </a:pPr>
            <a:r>
              <a:rPr lang="en-US" sz="2100" kern="1200" dirty="0">
                <a:solidFill>
                  <a:schemeClr val="tx1"/>
                </a:solidFill>
                <a:latin typeface="+mn-lt"/>
                <a:ea typeface="+mn-ea"/>
                <a:cs typeface="+mn-cs"/>
              </a:rPr>
              <a:t>The selection of a preferred solution for the project is based on an evaluation of the design alternatives and the existing conditions within the technical, socio-cultural, financial and natural environment of the Study Area. The following slides provide a summary of the existing conditions in the Study Area for these environments. </a:t>
            </a:r>
          </a:p>
          <a:p>
            <a:pPr marL="0" marR="0" lvl="0" indent="0" algn="l" defTabSz="1567120" rtl="0" eaLnBrk="1" fontAlgn="auto" latinLnBrk="0" hangingPunct="1">
              <a:lnSpc>
                <a:spcPct val="100000"/>
              </a:lnSpc>
              <a:spcBef>
                <a:spcPts val="0"/>
              </a:spcBef>
              <a:spcAft>
                <a:spcPts val="0"/>
              </a:spcAft>
              <a:buClrTx/>
              <a:buSzTx/>
              <a:buFontTx/>
              <a:buNone/>
              <a:tabLst/>
              <a:defRPr/>
            </a:pPr>
            <a:endParaRPr lang="en-US" sz="2100" kern="1200" dirty="0">
              <a:solidFill>
                <a:schemeClr val="tx1"/>
              </a:solidFill>
              <a:latin typeface="+mn-lt"/>
              <a:ea typeface="+mn-ea"/>
              <a:cs typeface="+mn-cs"/>
            </a:endParaRPr>
          </a:p>
          <a:p>
            <a:pPr marL="0" marR="0" lvl="0" indent="0" algn="l" defTabSz="1567120" rtl="0" eaLnBrk="1" fontAlgn="auto" latinLnBrk="0" hangingPunct="1">
              <a:lnSpc>
                <a:spcPct val="100000"/>
              </a:lnSpc>
              <a:spcBef>
                <a:spcPts val="0"/>
              </a:spcBef>
              <a:spcAft>
                <a:spcPts val="0"/>
              </a:spcAft>
              <a:buClrTx/>
              <a:buSzTx/>
              <a:buFontTx/>
              <a:buNone/>
              <a:tabLst/>
              <a:defRPr/>
            </a:pPr>
            <a:r>
              <a:rPr lang="en-US" sz="2100" kern="1200" dirty="0">
                <a:solidFill>
                  <a:schemeClr val="tx1"/>
                </a:solidFill>
                <a:latin typeface="+mn-lt"/>
                <a:ea typeface="+mn-ea"/>
                <a:cs typeface="+mn-cs"/>
              </a:rPr>
              <a:t>The Technical Environment: </a:t>
            </a:r>
          </a:p>
          <a:p>
            <a:pPr marL="0" marR="0" lvl="0" indent="0" algn="l" defTabSz="1567120" rtl="0" eaLnBrk="1" fontAlgn="auto" latinLnBrk="0" hangingPunct="1">
              <a:lnSpc>
                <a:spcPct val="100000"/>
              </a:lnSpc>
              <a:spcBef>
                <a:spcPts val="0"/>
              </a:spcBef>
              <a:spcAft>
                <a:spcPts val="0"/>
              </a:spcAft>
              <a:buClrTx/>
              <a:buSzTx/>
              <a:buFontTx/>
              <a:buNone/>
              <a:tabLst/>
              <a:defRPr/>
            </a:pPr>
            <a:r>
              <a:rPr lang="en-US" sz="2100" kern="1200" dirty="0">
                <a:solidFill>
                  <a:schemeClr val="tx1"/>
                </a:solidFill>
                <a:latin typeface="+mn-lt"/>
                <a:ea typeface="+mn-ea"/>
                <a:cs typeface="+mn-cs"/>
              </a:rPr>
              <a:t>The width of Patterson sideroad narrows at each of the bridges from a 7 or 8m wide roadway to a driving platform of 6.4m wide for Bridge 1 and 7.67m wide for Bridge 2. The existing width of the driving platform of both Patterson Sideroad Bridges is considered functionally deficient based on the Caledon Transportation Master Plan and the Transportation Association Canada standards, which recommends a minimum 10m wide driving platform for design speeds less than 70km/</a:t>
            </a:r>
            <a:r>
              <a:rPr lang="en-US" sz="2100" kern="1200" dirty="0" err="1">
                <a:solidFill>
                  <a:schemeClr val="tx1"/>
                </a:solidFill>
                <a:latin typeface="+mn-lt"/>
                <a:ea typeface="+mn-ea"/>
                <a:cs typeface="+mn-cs"/>
              </a:rPr>
              <a:t>hr</a:t>
            </a:r>
            <a:r>
              <a:rPr lang="en-US" sz="2100" kern="1200" dirty="0">
                <a:solidFill>
                  <a:schemeClr val="tx1"/>
                </a:solidFill>
                <a:latin typeface="+mn-lt"/>
                <a:ea typeface="+mn-ea"/>
                <a:cs typeface="+mn-cs"/>
              </a:rPr>
              <a:t> or 11.0m wide for 80km/</a:t>
            </a:r>
            <a:r>
              <a:rPr lang="en-US" sz="2100" kern="1200" dirty="0" err="1">
                <a:solidFill>
                  <a:schemeClr val="tx1"/>
                </a:solidFill>
                <a:latin typeface="+mn-lt"/>
                <a:ea typeface="+mn-ea"/>
                <a:cs typeface="+mn-cs"/>
              </a:rPr>
              <a:t>hr</a:t>
            </a:r>
            <a:r>
              <a:rPr lang="en-US" sz="2100" kern="1200" dirty="0">
                <a:solidFill>
                  <a:schemeClr val="tx1"/>
                </a:solidFill>
                <a:latin typeface="+mn-lt"/>
                <a:ea typeface="+mn-ea"/>
                <a:cs typeface="+mn-cs"/>
              </a:rPr>
              <a:t> design speeds</a:t>
            </a:r>
            <a:r>
              <a:rPr lang="en-US" sz="2000" dirty="0">
                <a:solidFill>
                  <a:srgbClr val="1F497D"/>
                </a:solidFill>
                <a:cs typeface="Arial" panose="020B0604020202020204" pitchFamily="34" charset="0"/>
              </a:rPr>
              <a:t>. </a:t>
            </a:r>
            <a:r>
              <a:rPr lang="en-US" sz="2100" kern="1200" dirty="0">
                <a:solidFill>
                  <a:schemeClr val="tx1"/>
                </a:solidFill>
                <a:latin typeface="+mn-lt"/>
                <a:ea typeface="+mn-ea"/>
                <a:cs typeface="+mn-cs"/>
              </a:rPr>
              <a:t>The </a:t>
            </a:r>
            <a:r>
              <a:rPr lang="en-US" sz="2000" dirty="0">
                <a:solidFill>
                  <a:srgbClr val="1F497D"/>
                </a:solidFill>
                <a:cs typeface="Arial" panose="020B0604020202020204" pitchFamily="34" charset="0"/>
              </a:rPr>
              <a:t>Caledon Transportation Master Plan identifies Patterson Sideroad in the Recommended Cycling Network as a Shared On-Road Cycling Route with a Minimum 1.5 m Signed Bikeway.</a:t>
            </a:r>
          </a:p>
          <a:p>
            <a:pPr marL="0" marR="0" lvl="0" indent="0" algn="l" defTabSz="1567120" rtl="0" eaLnBrk="1" fontAlgn="auto" latinLnBrk="0" hangingPunct="1">
              <a:lnSpc>
                <a:spcPct val="100000"/>
              </a:lnSpc>
              <a:spcBef>
                <a:spcPts val="0"/>
              </a:spcBef>
              <a:spcAft>
                <a:spcPts val="0"/>
              </a:spcAft>
              <a:buClrTx/>
              <a:buSzTx/>
              <a:buFontTx/>
              <a:buNone/>
              <a:tabLst/>
              <a:defRPr/>
            </a:pPr>
            <a:endParaRPr lang="en-US" sz="2000" dirty="0">
              <a:solidFill>
                <a:srgbClr val="1F497D"/>
              </a:solidFill>
              <a:cs typeface="Arial" panose="020B0604020202020204" pitchFamily="34" charset="0"/>
            </a:endParaRPr>
          </a:p>
          <a:p>
            <a:pPr marL="0" marR="0" lvl="0" indent="0" algn="l" defTabSz="1567120" rtl="0" eaLnBrk="1" fontAlgn="auto" latinLnBrk="0" hangingPunct="1">
              <a:lnSpc>
                <a:spcPct val="100000"/>
              </a:lnSpc>
              <a:spcBef>
                <a:spcPts val="0"/>
              </a:spcBef>
              <a:spcAft>
                <a:spcPts val="0"/>
              </a:spcAft>
              <a:buClrTx/>
              <a:buSzTx/>
              <a:buFontTx/>
              <a:buNone/>
              <a:tabLst/>
              <a:defRPr/>
            </a:pPr>
            <a:r>
              <a:rPr lang="en-US" sz="2000" dirty="0">
                <a:solidFill>
                  <a:srgbClr val="1F497D"/>
                </a:solidFill>
                <a:cs typeface="Arial" panose="020B0604020202020204" pitchFamily="34" charset="0"/>
              </a:rPr>
              <a:t>The width of Duffy’s Lane also narrows at the bridge crossing from a 7.25m to 7.5m wide roadway to approximately 7.3m at the bridge. Duffy’s Lane is classified as a no exit, “special road”, with low traffic volumes. The minimum driving platform width for a two-lane, Low Volume Bridge is 7 m. Consideration may be given to providing a single lane, two-way structure with right-of-way control signage due to Low Volumes. The minimum recommended width for a single lane structure would be approximately 4.15 m.</a:t>
            </a:r>
          </a:p>
          <a:p>
            <a:pPr marL="0" marR="0" lvl="0" indent="0" algn="l" defTabSz="1567120" rtl="0" eaLnBrk="1" fontAlgn="auto" latinLnBrk="0" hangingPunct="1">
              <a:lnSpc>
                <a:spcPct val="100000"/>
              </a:lnSpc>
              <a:spcBef>
                <a:spcPts val="0"/>
              </a:spcBef>
              <a:spcAft>
                <a:spcPts val="0"/>
              </a:spcAft>
              <a:buClrTx/>
              <a:buSzTx/>
              <a:buFontTx/>
              <a:buNone/>
              <a:tabLst/>
              <a:defRPr/>
            </a:pPr>
            <a:endParaRPr lang="en-US" sz="2000" dirty="0">
              <a:solidFill>
                <a:srgbClr val="1F497D"/>
              </a:solidFill>
              <a:cs typeface="Arial" panose="020B0604020202020204" pitchFamily="34" charset="0"/>
            </a:endParaRPr>
          </a:p>
          <a:p>
            <a:pPr marL="0" marR="0" lvl="0" indent="0" algn="l" defTabSz="1567120" rtl="0" eaLnBrk="1" fontAlgn="auto" latinLnBrk="0" hangingPunct="1">
              <a:lnSpc>
                <a:spcPct val="100000"/>
              </a:lnSpc>
              <a:spcBef>
                <a:spcPts val="0"/>
              </a:spcBef>
              <a:spcAft>
                <a:spcPts val="0"/>
              </a:spcAft>
              <a:buClrTx/>
              <a:buSzTx/>
              <a:buFontTx/>
              <a:buNone/>
              <a:tabLst/>
              <a:defRPr/>
            </a:pPr>
            <a:r>
              <a:rPr lang="en-US" sz="2000" dirty="0">
                <a:solidFill>
                  <a:srgbClr val="1F497D"/>
                </a:solidFill>
                <a:cs typeface="Arial" panose="020B0604020202020204" pitchFamily="34" charset="0"/>
              </a:rPr>
              <a:t> </a:t>
            </a:r>
          </a:p>
          <a:p>
            <a:pPr marL="0" marR="0" lvl="0" indent="0" algn="l" defTabSz="1567120" rtl="0" eaLnBrk="1" fontAlgn="auto" latinLnBrk="0" hangingPunct="1">
              <a:lnSpc>
                <a:spcPct val="100000"/>
              </a:lnSpc>
              <a:spcBef>
                <a:spcPts val="0"/>
              </a:spcBef>
              <a:spcAft>
                <a:spcPts val="0"/>
              </a:spcAft>
              <a:buClrTx/>
              <a:buSzTx/>
              <a:buFontTx/>
              <a:buNone/>
              <a:tabLst/>
              <a:defRPr/>
            </a:pPr>
            <a:endParaRPr lang="en-US" sz="2000" dirty="0">
              <a:solidFill>
                <a:srgbClr val="1F497D"/>
              </a:solidFill>
              <a:cs typeface="Arial" panose="020B0604020202020204" pitchFamily="34" charset="0"/>
            </a:endParaRPr>
          </a:p>
          <a:p>
            <a:pPr marL="0" marR="0" lvl="0" indent="0" algn="l" defTabSz="156712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A965A48-7804-43F8-9462-A2AA0C371FC3}" type="slidenum">
              <a:rPr lang="en-US" smtClean="0"/>
              <a:t>10</a:t>
            </a:fld>
            <a:endParaRPr lang="en-US"/>
          </a:p>
        </p:txBody>
      </p:sp>
    </p:spTree>
    <p:extLst>
      <p:ext uri="{BB962C8B-B14F-4D97-AF65-F5344CB8AC3E}">
        <p14:creationId xmlns:p14="http://schemas.microsoft.com/office/powerpoint/2010/main" val="3678019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1637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22960" y="990600"/>
            <a:ext cx="14813280" cy="20574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3200400"/>
            <a:ext cx="14813280" cy="7543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3"/>
          <p:cNvSpPr>
            <a:spLocks noGrp="1"/>
          </p:cNvSpPr>
          <p:nvPr>
            <p:ph type="ftr" sz="quarter" idx="3"/>
          </p:nvPr>
        </p:nvSpPr>
        <p:spPr>
          <a:xfrm>
            <a:off x="11247120" y="11811000"/>
            <a:ext cx="5212080" cy="513933"/>
          </a:xfrm>
        </p:spPr>
        <p:txBody>
          <a:bodyPr/>
          <a:lstStyle>
            <a:lvl1pPr>
              <a:defRPr>
                <a:solidFill>
                  <a:schemeClr val="bg1"/>
                </a:solidFill>
              </a:defRPr>
            </a:lvl1pPr>
          </a:lstStyle>
          <a:p>
            <a:fld id="{59F945A7-B25D-474E-AD8D-7EC3E8BBD76C}" type="slidenum">
              <a:rPr lang="en-US" smtClean="0"/>
              <a:pPr/>
              <a:t>‹#›</a:t>
            </a:fld>
            <a:endParaRPr lang="en-US"/>
          </a:p>
        </p:txBody>
      </p:sp>
    </p:spTree>
    <p:extLst>
      <p:ext uri="{BB962C8B-B14F-4D97-AF65-F5344CB8AC3E}">
        <p14:creationId xmlns:p14="http://schemas.microsoft.com/office/powerpoint/2010/main" val="15310998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822960" y="1920240"/>
            <a:ext cx="14813280" cy="2057400"/>
          </a:xfrm>
          <a:prstGeom prst="rect">
            <a:avLst/>
          </a:prstGeom>
        </p:spPr>
        <p:txBody>
          <a:bodyPr vert="horz" lIns="91440" tIns="45720" rIns="91440" bIns="45720" rtlCol="0" anchor="ctr">
            <a:normAutofit/>
          </a:bodyPr>
          <a:lstStyle/>
          <a:p>
            <a:r>
              <a:rPr lang="en-US"/>
              <a:t>Title Here</a:t>
            </a:r>
          </a:p>
        </p:txBody>
      </p:sp>
      <p:sp>
        <p:nvSpPr>
          <p:cNvPr id="3" name="Text Placeholder 2"/>
          <p:cNvSpPr>
            <a:spLocks noGrp="1"/>
          </p:cNvSpPr>
          <p:nvPr userDrawn="1">
            <p:ph type="body" idx="1"/>
          </p:nvPr>
        </p:nvSpPr>
        <p:spPr>
          <a:xfrm>
            <a:off x="822960" y="4114800"/>
            <a:ext cx="14813280" cy="71323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p:nvPr userDrawn="1"/>
        </p:nvSpPr>
        <p:spPr>
          <a:xfrm>
            <a:off x="0" y="0"/>
            <a:ext cx="16459200" cy="12344400"/>
          </a:xfrm>
          <a:prstGeom prst="rect">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45920" rtl="0" eaLnBrk="1" fontAlgn="auto" latinLnBrk="0" hangingPunct="1">
              <a:lnSpc>
                <a:spcPct val="100000"/>
              </a:lnSpc>
              <a:spcBef>
                <a:spcPts val="0"/>
              </a:spcBef>
              <a:spcAft>
                <a:spcPts val="0"/>
              </a:spcAft>
              <a:buClrTx/>
              <a:buSzTx/>
              <a:buFontTx/>
              <a:buNone/>
              <a:tabLst/>
              <a:defRPr/>
            </a:pPr>
            <a:endParaRPr kumimoji="0" lang="en-US" sz="324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127064" y="552939"/>
            <a:ext cx="2968453" cy="912256"/>
          </a:xfrm>
          <a:prstGeom prst="rect">
            <a:avLst/>
          </a:prstGeom>
        </p:spPr>
      </p:pic>
      <p:grpSp>
        <p:nvGrpSpPr>
          <p:cNvPr id="10" name="Group 9">
            <a:extLst>
              <a:ext uri="{FF2B5EF4-FFF2-40B4-BE49-F238E27FC236}">
                <a16:creationId xmlns:a16="http://schemas.microsoft.com/office/drawing/2014/main" id="{22E7ECF4-9B54-4D60-B6D3-67D1D060A31C}"/>
              </a:ext>
            </a:extLst>
          </p:cNvPr>
          <p:cNvGrpSpPr/>
          <p:nvPr userDrawn="1"/>
        </p:nvGrpSpPr>
        <p:grpSpPr>
          <a:xfrm>
            <a:off x="0" y="11515630"/>
            <a:ext cx="16459200" cy="828770"/>
            <a:chOff x="0" y="6397572"/>
            <a:chExt cx="9144000" cy="460428"/>
          </a:xfrm>
        </p:grpSpPr>
        <p:pic>
          <p:nvPicPr>
            <p:cNvPr id="19" name="Picture 18"/>
            <p:cNvPicPr>
              <a:picLocks noChangeAspect="1"/>
            </p:cNvPicPr>
            <p:nvPr userDrawn="1"/>
          </p:nvPicPr>
          <p:blipFill rotWithShape="1">
            <a:blip r:embed="rId5">
              <a:extLst>
                <a:ext uri="{28A0092B-C50C-407E-A947-70E740481C1C}">
                  <a14:useLocalDpi xmlns:a14="http://schemas.microsoft.com/office/drawing/2010/main" val="0"/>
                </a:ext>
              </a:extLst>
            </a:blip>
            <a:srcRect l="48635" r="29138"/>
            <a:stretch/>
          </p:blipFill>
          <p:spPr>
            <a:xfrm flipV="1">
              <a:off x="0" y="6397572"/>
              <a:ext cx="4338746" cy="460428"/>
            </a:xfrm>
            <a:prstGeom prst="rect">
              <a:avLst/>
            </a:prstGeom>
          </p:spPr>
        </p:pic>
        <p:pic>
          <p:nvPicPr>
            <p:cNvPr id="20" name="Picture 1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4172395" y="6397572"/>
              <a:ext cx="4971605" cy="460428"/>
            </a:xfrm>
            <a:prstGeom prst="rect">
              <a:avLst/>
            </a:prstGeom>
          </p:spPr>
        </p:pic>
      </p:grpSp>
      <p:sp>
        <p:nvSpPr>
          <p:cNvPr id="17" name="Rectangle 16">
            <a:extLst>
              <a:ext uri="{FF2B5EF4-FFF2-40B4-BE49-F238E27FC236}">
                <a16:creationId xmlns:a16="http://schemas.microsoft.com/office/drawing/2014/main" id="{BC4BC068-DDAB-45AA-9044-50C333B0DD46}"/>
              </a:ext>
            </a:extLst>
          </p:cNvPr>
          <p:cNvSpPr/>
          <p:nvPr userDrawn="1"/>
        </p:nvSpPr>
        <p:spPr>
          <a:xfrm>
            <a:off x="0" y="1499223"/>
            <a:ext cx="16459200" cy="242548"/>
          </a:xfrm>
          <a:prstGeom prst="rect">
            <a:avLst/>
          </a:prstGeom>
          <a:solidFill>
            <a:srgbClr val="008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45920" rtl="0" eaLnBrk="1" fontAlgn="auto" latinLnBrk="0" hangingPunct="1">
              <a:lnSpc>
                <a:spcPct val="100000"/>
              </a:lnSpc>
              <a:spcBef>
                <a:spcPts val="0"/>
              </a:spcBef>
              <a:spcAft>
                <a:spcPts val="0"/>
              </a:spcAft>
              <a:buClrTx/>
              <a:buSzTx/>
              <a:buFontTx/>
              <a:buNone/>
              <a:tabLst/>
              <a:defRPr/>
            </a:pPr>
            <a:endParaRPr kumimoji="0" lang="en-US" sz="324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1" name="Picture 10" descr="D:\Users\Marianne.Radue\Desktop\untitled.png">
            <a:extLst>
              <a:ext uri="{FF2B5EF4-FFF2-40B4-BE49-F238E27FC236}">
                <a16:creationId xmlns:a16="http://schemas.microsoft.com/office/drawing/2014/main" id="{FEB2689F-F4E3-4EE0-86DA-567288D3178F}"/>
              </a:ext>
            </a:extLst>
          </p:cNvPr>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22960" y="301491"/>
            <a:ext cx="2513119" cy="1019263"/>
          </a:xfrm>
          <a:prstGeom prst="rect">
            <a:avLst/>
          </a:prstGeom>
          <a:noFill/>
          <a:ln>
            <a:noFill/>
          </a:ln>
        </p:spPr>
      </p:pic>
    </p:spTree>
    <p:extLst>
      <p:ext uri="{BB962C8B-B14F-4D97-AF65-F5344CB8AC3E}">
        <p14:creationId xmlns:p14="http://schemas.microsoft.com/office/powerpoint/2010/main" val="1591686953"/>
      </p:ext>
    </p:extLst>
  </p:cSld>
  <p:clrMap bg1="lt1" tx1="dk1" bg2="lt2" tx2="dk2" accent1="accent1" accent2="accent2" accent3="accent3" accent4="accent4" accent5="accent5" accent6="accent6" hlink="hlink" folHlink="folHlink"/>
  <p:sldLayoutIdLst>
    <p:sldLayoutId id="2147483653" r:id="rId1"/>
    <p:sldLayoutId id="2147483655" r:id="rId2"/>
  </p:sldLayoutIdLst>
  <p:txStyles>
    <p:titleStyle>
      <a:lvl1pPr algn="ctr" defTabSz="1645920" rtl="0" eaLnBrk="1" latinLnBrk="0" hangingPunct="1">
        <a:spcBef>
          <a:spcPct val="0"/>
        </a:spcBef>
        <a:buNone/>
        <a:defRPr sz="6480" b="1" kern="1200" baseline="0">
          <a:solidFill>
            <a:srgbClr val="004987"/>
          </a:solidFill>
          <a:latin typeface="+mj-lt"/>
          <a:ea typeface="+mj-ea"/>
          <a:cs typeface="+mj-cs"/>
        </a:defRPr>
      </a:lvl1pPr>
    </p:titleStyle>
    <p:bodyStyle>
      <a:lvl1pPr marL="617220" indent="-617220" algn="l" defTabSz="1645920" rtl="0" eaLnBrk="1" latinLnBrk="0" hangingPunct="1">
        <a:spcBef>
          <a:spcPct val="20000"/>
        </a:spcBef>
        <a:buFont typeface="Arial" panose="020B0604020202020204" pitchFamily="34" charset="0"/>
        <a:buChar char="•"/>
        <a:defRPr sz="5760" kern="1200">
          <a:solidFill>
            <a:srgbClr val="004987"/>
          </a:solidFill>
          <a:latin typeface="+mn-lt"/>
          <a:ea typeface="+mn-ea"/>
          <a:cs typeface="+mn-cs"/>
        </a:defRPr>
      </a:lvl1pPr>
      <a:lvl2pPr marL="1337310" indent="-514350" algn="l" defTabSz="1645920" rtl="0" eaLnBrk="1" latinLnBrk="0" hangingPunct="1">
        <a:spcBef>
          <a:spcPct val="20000"/>
        </a:spcBef>
        <a:buFont typeface="Arial" panose="020B0604020202020204" pitchFamily="34" charset="0"/>
        <a:buChar char="–"/>
        <a:defRPr sz="5040" kern="1200">
          <a:solidFill>
            <a:srgbClr val="004987"/>
          </a:solidFill>
          <a:latin typeface="+mn-lt"/>
          <a:ea typeface="+mn-ea"/>
          <a:cs typeface="+mn-cs"/>
        </a:defRPr>
      </a:lvl2pPr>
      <a:lvl3pPr marL="2057400" indent="-411480" algn="l" defTabSz="1645920" rtl="0" eaLnBrk="1" latinLnBrk="0" hangingPunct="1">
        <a:spcBef>
          <a:spcPct val="20000"/>
        </a:spcBef>
        <a:buFont typeface="Arial" panose="020B0604020202020204" pitchFamily="34" charset="0"/>
        <a:buChar char="•"/>
        <a:defRPr sz="4320" kern="1200">
          <a:solidFill>
            <a:srgbClr val="004987"/>
          </a:solidFill>
          <a:latin typeface="+mn-lt"/>
          <a:ea typeface="+mn-ea"/>
          <a:cs typeface="+mn-cs"/>
        </a:defRPr>
      </a:lvl3pPr>
      <a:lvl4pPr marL="2880360" indent="-411480" algn="l" defTabSz="1645920" rtl="0" eaLnBrk="1" latinLnBrk="0" hangingPunct="1">
        <a:spcBef>
          <a:spcPct val="20000"/>
        </a:spcBef>
        <a:buFont typeface="Arial" panose="020B0604020202020204" pitchFamily="34" charset="0"/>
        <a:buChar char="–"/>
        <a:defRPr sz="3600" kern="1200">
          <a:solidFill>
            <a:srgbClr val="004987"/>
          </a:solidFill>
          <a:latin typeface="+mn-lt"/>
          <a:ea typeface="+mn-ea"/>
          <a:cs typeface="+mn-cs"/>
        </a:defRPr>
      </a:lvl4pPr>
      <a:lvl5pPr marL="3703320" indent="-411480" algn="l" defTabSz="1645920" rtl="0" eaLnBrk="1" latinLnBrk="0" hangingPunct="1">
        <a:spcBef>
          <a:spcPct val="20000"/>
        </a:spcBef>
        <a:buFont typeface="Arial" panose="020B0604020202020204" pitchFamily="34" charset="0"/>
        <a:buChar char="»"/>
        <a:defRPr sz="3600" kern="1200">
          <a:solidFill>
            <a:srgbClr val="004987"/>
          </a:solidFill>
          <a:latin typeface="+mn-lt"/>
          <a:ea typeface="+mn-ea"/>
          <a:cs typeface="+mn-cs"/>
        </a:defRPr>
      </a:lvl5pPr>
      <a:lvl6pPr marL="4526280" indent="-411480" algn="l" defTabSz="164592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349240" indent="-411480" algn="l" defTabSz="164592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72200" indent="-411480" algn="l" defTabSz="164592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95160" indent="-411480" algn="l" defTabSz="164592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45920" rtl="0" eaLnBrk="1" latinLnBrk="0" hangingPunct="1">
        <a:defRPr sz="3240" kern="1200">
          <a:solidFill>
            <a:schemeClr val="tx1"/>
          </a:solidFill>
          <a:latin typeface="+mn-lt"/>
          <a:ea typeface="+mn-ea"/>
          <a:cs typeface="+mn-cs"/>
        </a:defRPr>
      </a:lvl1pPr>
      <a:lvl2pPr marL="822960" algn="l" defTabSz="1645920" rtl="0" eaLnBrk="1" latinLnBrk="0" hangingPunct="1">
        <a:defRPr sz="3240" kern="1200">
          <a:solidFill>
            <a:schemeClr val="tx1"/>
          </a:solidFill>
          <a:latin typeface="+mn-lt"/>
          <a:ea typeface="+mn-ea"/>
          <a:cs typeface="+mn-cs"/>
        </a:defRPr>
      </a:lvl2pPr>
      <a:lvl3pPr marL="1645920" algn="l" defTabSz="1645920" rtl="0" eaLnBrk="1" latinLnBrk="0" hangingPunct="1">
        <a:defRPr sz="3240" kern="1200">
          <a:solidFill>
            <a:schemeClr val="tx1"/>
          </a:solidFill>
          <a:latin typeface="+mn-lt"/>
          <a:ea typeface="+mn-ea"/>
          <a:cs typeface="+mn-cs"/>
        </a:defRPr>
      </a:lvl3pPr>
      <a:lvl4pPr marL="2468880" algn="l" defTabSz="1645920" rtl="0" eaLnBrk="1" latinLnBrk="0" hangingPunct="1">
        <a:defRPr sz="3240" kern="1200">
          <a:solidFill>
            <a:schemeClr val="tx1"/>
          </a:solidFill>
          <a:latin typeface="+mn-lt"/>
          <a:ea typeface="+mn-ea"/>
          <a:cs typeface="+mn-cs"/>
        </a:defRPr>
      </a:lvl4pPr>
      <a:lvl5pPr marL="3291840" algn="l" defTabSz="1645920" rtl="0" eaLnBrk="1" latinLnBrk="0" hangingPunct="1">
        <a:defRPr sz="3240" kern="1200">
          <a:solidFill>
            <a:schemeClr val="tx1"/>
          </a:solidFill>
          <a:latin typeface="+mn-lt"/>
          <a:ea typeface="+mn-ea"/>
          <a:cs typeface="+mn-cs"/>
        </a:defRPr>
      </a:lvl5pPr>
      <a:lvl6pPr marL="4114800" algn="l" defTabSz="1645920" rtl="0" eaLnBrk="1" latinLnBrk="0" hangingPunct="1">
        <a:defRPr sz="3240" kern="1200">
          <a:solidFill>
            <a:schemeClr val="tx1"/>
          </a:solidFill>
          <a:latin typeface="+mn-lt"/>
          <a:ea typeface="+mn-ea"/>
          <a:cs typeface="+mn-cs"/>
        </a:defRPr>
      </a:lvl6pPr>
      <a:lvl7pPr marL="4937760" algn="l" defTabSz="1645920" rtl="0" eaLnBrk="1" latinLnBrk="0" hangingPunct="1">
        <a:defRPr sz="3240" kern="1200">
          <a:solidFill>
            <a:schemeClr val="tx1"/>
          </a:solidFill>
          <a:latin typeface="+mn-lt"/>
          <a:ea typeface="+mn-ea"/>
          <a:cs typeface="+mn-cs"/>
        </a:defRPr>
      </a:lvl7pPr>
      <a:lvl8pPr marL="5760720" algn="l" defTabSz="1645920" rtl="0" eaLnBrk="1" latinLnBrk="0" hangingPunct="1">
        <a:defRPr sz="3240" kern="1200">
          <a:solidFill>
            <a:schemeClr val="tx1"/>
          </a:solidFill>
          <a:latin typeface="+mn-lt"/>
          <a:ea typeface="+mn-ea"/>
          <a:cs typeface="+mn-cs"/>
        </a:defRPr>
      </a:lvl8pPr>
      <a:lvl9pPr marL="6583680" algn="l" defTabSz="1645920" rtl="0" eaLnBrk="1" latinLnBrk="0" hangingPunct="1">
        <a:defRPr sz="32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image" Target="../media/image22.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image" Target="../media/image23.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7.png"/><Relationship Id="rId5" Type="http://schemas.openxmlformats.org/officeDocument/2006/relationships/image" Target="../media/image26.emf"/><Relationship Id="rId10" Type="http://schemas.openxmlformats.org/officeDocument/2006/relationships/image" Target="../media/image7.png"/><Relationship Id="rId4" Type="http://schemas.openxmlformats.org/officeDocument/2006/relationships/notesSlide" Target="../notesSlides/notesSlide13.xml"/><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7.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7.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36.svg"/><Relationship Id="rId1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diagramQuickStyle" Target="../diagrams/quickStyle1.xml"/><Relationship Id="rId12" Type="http://schemas.openxmlformats.org/officeDocument/2006/relationships/image" Target="../media/image35.png"/><Relationship Id="rId17" Type="http://schemas.openxmlformats.org/officeDocument/2006/relationships/image" Target="../media/image40.svg"/><Relationship Id="rId2" Type="http://schemas.openxmlformats.org/officeDocument/2006/relationships/audio" Target="../media/media18.m4a"/><Relationship Id="rId16" Type="http://schemas.openxmlformats.org/officeDocument/2006/relationships/image" Target="../media/image39.png"/><Relationship Id="rId1" Type="http://schemas.microsoft.com/office/2007/relationships/media" Target="../media/media18.m4a"/><Relationship Id="rId6" Type="http://schemas.openxmlformats.org/officeDocument/2006/relationships/diagramLayout" Target="../diagrams/layout1.xml"/><Relationship Id="rId11" Type="http://schemas.openxmlformats.org/officeDocument/2006/relationships/image" Target="../media/image34.svg"/><Relationship Id="rId5" Type="http://schemas.openxmlformats.org/officeDocument/2006/relationships/diagramData" Target="../diagrams/data1.xml"/><Relationship Id="rId15" Type="http://schemas.openxmlformats.org/officeDocument/2006/relationships/image" Target="../media/image38.svg"/><Relationship Id="rId10" Type="http://schemas.openxmlformats.org/officeDocument/2006/relationships/image" Target="../media/image33.png"/><Relationship Id="rId4" Type="http://schemas.openxmlformats.org/officeDocument/2006/relationships/notesSlide" Target="../notesSlides/notesSlide17.xml"/><Relationship Id="rId9" Type="http://schemas.microsoft.com/office/2007/relationships/diagramDrawing" Target="../diagrams/drawing1.xml"/><Relationship Id="rId14"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43.emf"/><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2.png"/><Relationship Id="rId5" Type="http://schemas.openxmlformats.org/officeDocument/2006/relationships/image" Target="../media/image41.emf"/><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2.xml"/><Relationship Id="rId7" Type="http://schemas.openxmlformats.org/officeDocument/2006/relationships/image" Target="../media/image46.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5.png"/><Relationship Id="rId5" Type="http://schemas.openxmlformats.org/officeDocument/2006/relationships/image" Target="../media/image44.emf"/><Relationship Id="rId10" Type="http://schemas.openxmlformats.org/officeDocument/2006/relationships/image" Target="../media/image7.png"/><Relationship Id="rId4" Type="http://schemas.openxmlformats.org/officeDocument/2006/relationships/notesSlide" Target="../notesSlides/notesSlide19.xml"/><Relationship Id="rId9"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slideLayout" Target="../slideLayouts/slideLayout2.xml"/><Relationship Id="rId7" Type="http://schemas.openxmlformats.org/officeDocument/2006/relationships/image" Target="../media/image50.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8.png"/><Relationship Id="rId5" Type="http://schemas.openxmlformats.org/officeDocument/2006/relationships/image" Target="../media/image49.png"/><Relationship Id="rId10" Type="http://schemas.openxmlformats.org/officeDocument/2006/relationships/image" Target="../media/image7.png"/><Relationship Id="rId4" Type="http://schemas.openxmlformats.org/officeDocument/2006/relationships/notesSlide" Target="../notesSlides/notesSlide20.xml"/><Relationship Id="rId9"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7.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7.png"/><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8.jpe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6.xml"/><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1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7.xml"/><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xml"/><Relationship Id="rId7" Type="http://schemas.openxmlformats.org/officeDocument/2006/relationships/image" Target="../media/image20.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8.xml"/><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48AADA0-F47F-4B21-8113-1CA3DAF18BCA}"/>
              </a:ext>
            </a:extLst>
          </p:cNvPr>
          <p:cNvSpPr txBox="1">
            <a:spLocks noChangeArrowheads="1"/>
          </p:cNvSpPr>
          <p:nvPr/>
        </p:nvSpPr>
        <p:spPr>
          <a:xfrm>
            <a:off x="275764" y="1722292"/>
            <a:ext cx="15907657" cy="3045878"/>
          </a:xfrm>
          <a:prstGeom prst="rect">
            <a:avLst/>
          </a:prstGeom>
        </p:spPr>
        <p:txBody>
          <a:bodyPr anchor="t">
            <a:noAutofit/>
          </a:bodyPr>
          <a:lstStyle>
            <a:lvl1pPr algn="ctr" defTabSz="1645920" rtl="0" eaLnBrk="1" latinLnBrk="0" hangingPunct="1">
              <a:spcBef>
                <a:spcPct val="0"/>
              </a:spcBef>
              <a:buNone/>
              <a:defRPr sz="6480" b="1" kern="1200" baseline="0">
                <a:solidFill>
                  <a:srgbClr val="004987"/>
                </a:solidFill>
                <a:latin typeface="+mj-lt"/>
                <a:ea typeface="+mj-ea"/>
                <a:cs typeface="+mj-cs"/>
              </a:defRPr>
            </a:lvl1pPr>
          </a:lstStyle>
          <a:p>
            <a:r>
              <a:rPr lang="en-US" sz="4000" dirty="0"/>
              <a:t>Patterson Sideroad Bridges 1 &amp; 2 and Duffy’s Lane Bridge Improvements</a:t>
            </a:r>
            <a:br>
              <a:rPr lang="en-US" altLang="en-US" sz="4000" dirty="0"/>
            </a:br>
            <a:endParaRPr lang="en-CA" altLang="en-US" sz="4000" b="0" dirty="0">
              <a:latin typeface="Arial"/>
              <a:cs typeface="Arial"/>
            </a:endParaRPr>
          </a:p>
        </p:txBody>
      </p:sp>
      <p:sp>
        <p:nvSpPr>
          <p:cNvPr id="3" name="Subtitle 2">
            <a:extLst>
              <a:ext uri="{FF2B5EF4-FFF2-40B4-BE49-F238E27FC236}">
                <a16:creationId xmlns:a16="http://schemas.microsoft.com/office/drawing/2014/main" id="{78E20668-9830-470D-8516-576FF82EB22A}"/>
              </a:ext>
            </a:extLst>
          </p:cNvPr>
          <p:cNvSpPr txBox="1">
            <a:spLocks/>
          </p:cNvSpPr>
          <p:nvPr/>
        </p:nvSpPr>
        <p:spPr>
          <a:xfrm>
            <a:off x="2919040" y="4709724"/>
            <a:ext cx="10621107" cy="1371600"/>
          </a:xfrm>
          <a:prstGeom prst="rect">
            <a:avLst/>
          </a:prstGeom>
        </p:spPr>
        <p:txBody>
          <a:bodyPr vert="horz" lIns="156712" tIns="78357" rIns="156712" bIns="78357" rtlCol="0">
            <a:noAutofit/>
          </a:bodyPr>
          <a:lstStyle>
            <a:lvl1pPr marL="0" indent="0" algn="ctr" defTabSz="1567120" rtl="0" eaLnBrk="1" latinLnBrk="0" hangingPunct="1">
              <a:spcBef>
                <a:spcPct val="20000"/>
              </a:spcBef>
              <a:buFont typeface="Arial" panose="020B0604020202020204" pitchFamily="34" charset="0"/>
              <a:buNone/>
              <a:defRPr sz="4800" kern="1200">
                <a:solidFill>
                  <a:srgbClr val="004987"/>
                </a:solidFill>
                <a:latin typeface="Arial" panose="020B0604020202020204" pitchFamily="34" charset="0"/>
                <a:ea typeface="+mn-ea"/>
                <a:cs typeface="Arial" panose="020B0604020202020204" pitchFamily="34" charset="0"/>
              </a:defRPr>
            </a:lvl1pPr>
            <a:lvl2pPr marL="783560" indent="0" algn="ctr" defTabSz="1567120" rtl="0" eaLnBrk="1" latinLnBrk="0" hangingPunct="1">
              <a:spcBef>
                <a:spcPct val="20000"/>
              </a:spcBef>
              <a:buFont typeface="Arial" panose="020B0604020202020204" pitchFamily="34" charset="0"/>
              <a:buNone/>
              <a:defRPr sz="4800" kern="1200">
                <a:solidFill>
                  <a:schemeClr val="tx1">
                    <a:tint val="75000"/>
                  </a:schemeClr>
                </a:solidFill>
                <a:latin typeface="+mn-lt"/>
                <a:ea typeface="+mn-ea"/>
                <a:cs typeface="+mn-cs"/>
              </a:defRPr>
            </a:lvl2pPr>
            <a:lvl3pPr marL="1567120" indent="0" algn="ctr" defTabSz="1567120" rtl="0" eaLnBrk="1" latinLnBrk="0" hangingPunct="1">
              <a:spcBef>
                <a:spcPct val="20000"/>
              </a:spcBef>
              <a:buFont typeface="Arial" panose="020B0604020202020204" pitchFamily="34" charset="0"/>
              <a:buNone/>
              <a:defRPr sz="4100" kern="1200">
                <a:solidFill>
                  <a:schemeClr val="tx1">
                    <a:tint val="75000"/>
                  </a:schemeClr>
                </a:solidFill>
                <a:latin typeface="+mn-lt"/>
                <a:ea typeface="+mn-ea"/>
                <a:cs typeface="+mn-cs"/>
              </a:defRPr>
            </a:lvl3pPr>
            <a:lvl4pPr marL="2350679" indent="0" algn="ctr" defTabSz="1567120" rtl="0" eaLnBrk="1" latinLnBrk="0" hangingPunct="1">
              <a:spcBef>
                <a:spcPct val="20000"/>
              </a:spcBef>
              <a:buFont typeface="Arial" panose="020B0604020202020204" pitchFamily="34" charset="0"/>
              <a:buNone/>
              <a:defRPr sz="3500" kern="1200">
                <a:solidFill>
                  <a:schemeClr val="tx1">
                    <a:tint val="75000"/>
                  </a:schemeClr>
                </a:solidFill>
                <a:latin typeface="+mn-lt"/>
                <a:ea typeface="+mn-ea"/>
                <a:cs typeface="+mn-cs"/>
              </a:defRPr>
            </a:lvl4pPr>
            <a:lvl5pPr marL="3134239" indent="0" algn="ctr" defTabSz="1567120" rtl="0" eaLnBrk="1" latinLnBrk="0" hangingPunct="1">
              <a:spcBef>
                <a:spcPct val="20000"/>
              </a:spcBef>
              <a:buFont typeface="Arial" panose="020B0604020202020204" pitchFamily="34" charset="0"/>
              <a:buNone/>
              <a:defRPr sz="3500" kern="1200">
                <a:solidFill>
                  <a:schemeClr val="tx1">
                    <a:tint val="75000"/>
                  </a:schemeClr>
                </a:solidFill>
                <a:latin typeface="+mn-lt"/>
                <a:ea typeface="+mn-ea"/>
                <a:cs typeface="+mn-cs"/>
              </a:defRPr>
            </a:lvl5pPr>
            <a:lvl6pPr marL="3917799" indent="0" algn="ctr" defTabSz="1567120" rtl="0" eaLnBrk="1" latinLnBrk="0" hangingPunct="1">
              <a:spcBef>
                <a:spcPct val="20000"/>
              </a:spcBef>
              <a:buFont typeface="Arial" panose="020B0604020202020204" pitchFamily="34" charset="0"/>
              <a:buNone/>
              <a:defRPr sz="3500" kern="1200">
                <a:solidFill>
                  <a:schemeClr val="tx1">
                    <a:tint val="75000"/>
                  </a:schemeClr>
                </a:solidFill>
                <a:latin typeface="+mn-lt"/>
                <a:ea typeface="+mn-ea"/>
                <a:cs typeface="+mn-cs"/>
              </a:defRPr>
            </a:lvl6pPr>
            <a:lvl7pPr marL="4701358" indent="0" algn="ctr" defTabSz="1567120" rtl="0" eaLnBrk="1" latinLnBrk="0" hangingPunct="1">
              <a:spcBef>
                <a:spcPct val="20000"/>
              </a:spcBef>
              <a:buFont typeface="Arial" panose="020B0604020202020204" pitchFamily="34" charset="0"/>
              <a:buNone/>
              <a:defRPr sz="3500" kern="1200">
                <a:solidFill>
                  <a:schemeClr val="tx1">
                    <a:tint val="75000"/>
                  </a:schemeClr>
                </a:solidFill>
                <a:latin typeface="+mn-lt"/>
                <a:ea typeface="+mn-ea"/>
                <a:cs typeface="+mn-cs"/>
              </a:defRPr>
            </a:lvl7pPr>
            <a:lvl8pPr marL="5484918" indent="0" algn="ctr" defTabSz="1567120" rtl="0" eaLnBrk="1" latinLnBrk="0" hangingPunct="1">
              <a:spcBef>
                <a:spcPct val="20000"/>
              </a:spcBef>
              <a:buFont typeface="Arial" panose="020B0604020202020204" pitchFamily="34" charset="0"/>
              <a:buNone/>
              <a:defRPr sz="3500" kern="1200">
                <a:solidFill>
                  <a:schemeClr val="tx1">
                    <a:tint val="75000"/>
                  </a:schemeClr>
                </a:solidFill>
                <a:latin typeface="+mn-lt"/>
                <a:ea typeface="+mn-ea"/>
                <a:cs typeface="+mn-cs"/>
              </a:defRPr>
            </a:lvl8pPr>
            <a:lvl9pPr marL="6268478" indent="0" algn="ctr" defTabSz="1567120" rtl="0" eaLnBrk="1" latinLnBrk="0" hangingPunct="1">
              <a:spcBef>
                <a:spcPct val="20000"/>
              </a:spcBef>
              <a:buFont typeface="Arial" panose="020B0604020202020204" pitchFamily="34" charset="0"/>
              <a:buNone/>
              <a:defRPr sz="3500" kern="1200">
                <a:solidFill>
                  <a:schemeClr val="tx1">
                    <a:tint val="75000"/>
                  </a:schemeClr>
                </a:solidFill>
                <a:latin typeface="+mn-lt"/>
                <a:ea typeface="+mn-ea"/>
                <a:cs typeface="+mn-cs"/>
              </a:defRPr>
            </a:lvl9pPr>
          </a:lstStyle>
          <a:p>
            <a:r>
              <a:rPr lang="en-US" sz="8000" b="1"/>
              <a:t>Welcome</a:t>
            </a:r>
          </a:p>
        </p:txBody>
      </p:sp>
      <p:sp>
        <p:nvSpPr>
          <p:cNvPr id="5" name="Rectangle 4">
            <a:extLst>
              <a:ext uri="{FF2B5EF4-FFF2-40B4-BE49-F238E27FC236}">
                <a16:creationId xmlns:a16="http://schemas.microsoft.com/office/drawing/2014/main" id="{4A4F68DD-03FD-4343-B0F5-BFDA897B8781}"/>
              </a:ext>
            </a:extLst>
          </p:cNvPr>
          <p:cNvSpPr/>
          <p:nvPr/>
        </p:nvSpPr>
        <p:spPr>
          <a:xfrm>
            <a:off x="4114794" y="2899737"/>
            <a:ext cx="8229600" cy="1323439"/>
          </a:xfrm>
          <a:prstGeom prst="rect">
            <a:avLst/>
          </a:prstGeom>
        </p:spPr>
        <p:txBody>
          <a:bodyPr>
            <a:spAutoFit/>
          </a:bodyPr>
          <a:lstStyle/>
          <a:p>
            <a:pPr algn="ctr"/>
            <a:r>
              <a:rPr lang="en-US" altLang="en-US" sz="4000" b="1">
                <a:solidFill>
                  <a:schemeClr val="tx2"/>
                </a:solidFill>
                <a:cs typeface="Arial"/>
              </a:rPr>
              <a:t>Municipal Class EA</a:t>
            </a:r>
          </a:p>
          <a:p>
            <a:pPr algn="ctr"/>
            <a:r>
              <a:rPr lang="en-US" altLang="en-US" sz="4000" b="1">
                <a:solidFill>
                  <a:schemeClr val="tx2"/>
                </a:solidFill>
                <a:cs typeface="Arial"/>
              </a:rPr>
              <a:t>Town of Caledon</a:t>
            </a:r>
            <a:endParaRPr lang="en-US" sz="4000" b="1">
              <a:solidFill>
                <a:schemeClr val="tx2"/>
              </a:solidFill>
            </a:endParaRPr>
          </a:p>
        </p:txBody>
      </p:sp>
      <p:sp>
        <p:nvSpPr>
          <p:cNvPr id="6" name="Rectangle 5">
            <a:extLst>
              <a:ext uri="{FF2B5EF4-FFF2-40B4-BE49-F238E27FC236}">
                <a16:creationId xmlns:a16="http://schemas.microsoft.com/office/drawing/2014/main" id="{A0249443-58DB-469A-828E-1A03AACBE37E}"/>
              </a:ext>
            </a:extLst>
          </p:cNvPr>
          <p:cNvSpPr/>
          <p:nvPr/>
        </p:nvSpPr>
        <p:spPr>
          <a:xfrm>
            <a:off x="4332531" y="4057247"/>
            <a:ext cx="7794121" cy="707886"/>
          </a:xfrm>
          <a:prstGeom prst="rect">
            <a:avLst/>
          </a:prstGeom>
        </p:spPr>
        <p:txBody>
          <a:bodyPr wrap="none">
            <a:spAutoFit/>
          </a:bodyPr>
          <a:lstStyle/>
          <a:p>
            <a:r>
              <a:rPr lang="en-US" altLang="en-US" sz="4000" b="1">
                <a:solidFill>
                  <a:schemeClr val="tx2"/>
                </a:solidFill>
                <a:cs typeface="Arial"/>
              </a:rPr>
              <a:t>Public Information Centre (PIC)</a:t>
            </a:r>
            <a:endParaRPr lang="en-US" sz="4000" b="1">
              <a:solidFill>
                <a:schemeClr val="tx2"/>
              </a:solidFill>
            </a:endParaRPr>
          </a:p>
        </p:txBody>
      </p:sp>
      <p:pic>
        <p:nvPicPr>
          <p:cNvPr id="1030" name="Picture 6">
            <a:extLst>
              <a:ext uri="{FF2B5EF4-FFF2-40B4-BE49-F238E27FC236}">
                <a16:creationId xmlns:a16="http://schemas.microsoft.com/office/drawing/2014/main" id="{1F96C9B1-49A2-46DC-BDDD-EA31A980631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62"/>
          <a:stretch/>
        </p:blipFill>
        <p:spPr bwMode="auto">
          <a:xfrm>
            <a:off x="5722253" y="6457352"/>
            <a:ext cx="5023402" cy="43891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79E273B-B0D6-4179-B0C3-94C81E637CA4}"/>
              </a:ext>
            </a:extLst>
          </p:cNvPr>
          <p:cNvPicPr preferRelativeResize="0">
            <a:picLocks/>
          </p:cNvPicPr>
          <p:nvPr/>
        </p:nvPicPr>
        <p:blipFill rotWithShape="1">
          <a:blip r:embed="rId6"/>
          <a:srcRect l="13077" t="3529" r="30375" b="39214"/>
          <a:stretch/>
        </p:blipFill>
        <p:spPr>
          <a:xfrm>
            <a:off x="10916477" y="6457352"/>
            <a:ext cx="5266944" cy="4389120"/>
          </a:xfrm>
          <a:prstGeom prst="rect">
            <a:avLst/>
          </a:prstGeom>
        </p:spPr>
      </p:pic>
      <p:pic>
        <p:nvPicPr>
          <p:cNvPr id="8" name="Picture 7">
            <a:extLst>
              <a:ext uri="{FF2B5EF4-FFF2-40B4-BE49-F238E27FC236}">
                <a16:creationId xmlns:a16="http://schemas.microsoft.com/office/drawing/2014/main" id="{D12A8D1F-9A65-4A54-AD98-5EA47CDA40A2}"/>
              </a:ext>
            </a:extLst>
          </p:cNvPr>
          <p:cNvPicPr preferRelativeResize="0">
            <a:picLocks/>
          </p:cNvPicPr>
          <p:nvPr/>
        </p:nvPicPr>
        <p:blipFill>
          <a:blip r:embed="rId7"/>
          <a:stretch>
            <a:fillRect/>
          </a:stretch>
        </p:blipFill>
        <p:spPr>
          <a:xfrm>
            <a:off x="257336" y="6457352"/>
            <a:ext cx="5266944" cy="4389120"/>
          </a:xfrm>
          <a:prstGeom prst="rect">
            <a:avLst/>
          </a:prstGeom>
        </p:spPr>
      </p:pic>
      <p:pic>
        <p:nvPicPr>
          <p:cNvPr id="24" name="Audio 23">
            <a:hlinkClick r:id="" action="ppaction://media"/>
            <a:extLst>
              <a:ext uri="{FF2B5EF4-FFF2-40B4-BE49-F238E27FC236}">
                <a16:creationId xmlns:a16="http://schemas.microsoft.com/office/drawing/2014/main" id="{ABE36CE2-AF5A-4782-A77F-5922D3A2F17F}"/>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405625" t="-405625" r="-405625" b="-405625"/>
          <a:stretch>
            <a:fillRect/>
          </a:stretch>
        </p:blipFill>
        <p:spPr>
          <a:xfrm>
            <a:off x="12607747" y="8492947"/>
            <a:ext cx="3703320" cy="3703320"/>
          </a:xfrm>
          <a:prstGeom prst="ellipse">
            <a:avLst/>
          </a:prstGeom>
        </p:spPr>
      </p:pic>
    </p:spTree>
    <p:extLst>
      <p:ext uri="{BB962C8B-B14F-4D97-AF65-F5344CB8AC3E}">
        <p14:creationId xmlns:p14="http://schemas.microsoft.com/office/powerpoint/2010/main" val="2247182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7DB740-1399-463E-B68F-376159F08D1F}"/>
              </a:ext>
            </a:extLst>
          </p:cNvPr>
          <p:cNvPicPr>
            <a:picLocks noChangeAspect="1"/>
          </p:cNvPicPr>
          <p:nvPr/>
        </p:nvPicPr>
        <p:blipFill rotWithShape="1">
          <a:blip r:embed="rId5">
            <a:alphaModFix amt="18000"/>
          </a:blip>
          <a:srcRect r="2895" b="19555"/>
          <a:stretch/>
        </p:blipFill>
        <p:spPr>
          <a:xfrm>
            <a:off x="48135" y="1766855"/>
            <a:ext cx="16362930" cy="9832794"/>
          </a:xfrm>
          <a:prstGeom prst="rect">
            <a:avLst/>
          </a:prstGeom>
        </p:spPr>
      </p:pic>
      <p:sp>
        <p:nvSpPr>
          <p:cNvPr id="23" name="Rectangle 22">
            <a:extLst>
              <a:ext uri="{FF2B5EF4-FFF2-40B4-BE49-F238E27FC236}">
                <a16:creationId xmlns:a16="http://schemas.microsoft.com/office/drawing/2014/main" id="{41C7DA64-56EE-4CC1-AD6E-56DECF548E67}"/>
              </a:ext>
            </a:extLst>
          </p:cNvPr>
          <p:cNvSpPr/>
          <p:nvPr/>
        </p:nvSpPr>
        <p:spPr>
          <a:xfrm>
            <a:off x="629118" y="2596754"/>
            <a:ext cx="7390483" cy="8556188"/>
          </a:xfrm>
          <a:prstGeom prst="rect">
            <a:avLst/>
          </a:prstGeom>
        </p:spPr>
        <p:txBody>
          <a:bodyPr wrap="square" numCol="1" spcCol="457200">
            <a:spAutoFit/>
          </a:bodyPr>
          <a:lstStyle/>
          <a:p>
            <a:pPr>
              <a:spcAft>
                <a:spcPts val="600"/>
              </a:spcAft>
            </a:pPr>
            <a:r>
              <a:rPr lang="en-US" sz="4000" b="1" dirty="0">
                <a:solidFill>
                  <a:srgbClr val="1F497D"/>
                </a:solidFill>
                <a:cs typeface="Arial" panose="020B0604020202020204" pitchFamily="34" charset="0"/>
              </a:rPr>
              <a:t>Patterson Sideroad Bridges</a:t>
            </a:r>
          </a:p>
          <a:p>
            <a:pPr marL="342900" indent="-342900">
              <a:spcAft>
                <a:spcPts val="600"/>
              </a:spcAft>
              <a:buFont typeface="Arial" panose="020B0604020202020204" pitchFamily="34" charset="0"/>
              <a:buChar char="•"/>
            </a:pPr>
            <a:r>
              <a:rPr lang="en-US" sz="2400" dirty="0">
                <a:solidFill>
                  <a:srgbClr val="1F497D"/>
                </a:solidFill>
                <a:cs typeface="Arial" panose="020B0604020202020204" pitchFamily="34" charset="0"/>
              </a:rPr>
              <a:t>Roadway approach is two 3.0-3.5 m paved lanes and gravel shoulders ranging between 0.5-1.0m in width.</a:t>
            </a:r>
          </a:p>
          <a:p>
            <a:pPr marL="342900" indent="-342900">
              <a:spcAft>
                <a:spcPts val="600"/>
              </a:spcAft>
              <a:buFont typeface="Arial" panose="020B0604020202020204" pitchFamily="34" charset="0"/>
              <a:buChar char="•"/>
            </a:pPr>
            <a:r>
              <a:rPr lang="en-US" sz="2400" dirty="0">
                <a:solidFill>
                  <a:srgbClr val="1F497D"/>
                </a:solidFill>
                <a:cs typeface="Arial" panose="020B0604020202020204" pitchFamily="34" charset="0"/>
              </a:rPr>
              <a:t>Roadway platform narrows at bridge to two-lane bridge with driving platforms of 6.4 m (Bridge 1) and 7.67 (Bridge 2) between barriers.</a:t>
            </a:r>
          </a:p>
          <a:p>
            <a:pPr marL="342900" indent="-342900">
              <a:spcAft>
                <a:spcPts val="600"/>
              </a:spcAft>
              <a:buFont typeface="Arial" panose="020B0604020202020204" pitchFamily="34" charset="0"/>
              <a:buChar char="•"/>
            </a:pPr>
            <a:r>
              <a:rPr lang="en-US" sz="2400" dirty="0">
                <a:solidFill>
                  <a:srgbClr val="1F497D"/>
                </a:solidFill>
                <a:cs typeface="Arial" panose="020B0604020202020204" pitchFamily="34" charset="0"/>
              </a:rPr>
              <a:t>Transportation Association Canada (TAC) recommends a minimum 10.0m wide driving platform for design speeds less than 70km/h, or 11.0m wide platform for 80 km/h design speed. </a:t>
            </a:r>
          </a:p>
          <a:p>
            <a:pPr marL="342900" indent="-342900">
              <a:spcAft>
                <a:spcPts val="600"/>
              </a:spcAft>
              <a:buFont typeface="Arial" panose="020B0604020202020204" pitchFamily="34" charset="0"/>
              <a:buChar char="•"/>
            </a:pPr>
            <a:r>
              <a:rPr lang="en-US" sz="2400" dirty="0">
                <a:solidFill>
                  <a:srgbClr val="1F497D"/>
                </a:solidFill>
                <a:cs typeface="Arial" panose="020B0604020202020204" pitchFamily="34" charset="0"/>
              </a:rPr>
              <a:t>Caledon Transportation Master Plan (TMP) identifies Patterson Sideroad in the Recommended Cycling Network as a Shared On-Road Cycling Route. – Minimum 1.5 m Signed Bikeway.</a:t>
            </a:r>
          </a:p>
          <a:p>
            <a:pPr marL="342900" indent="-342900">
              <a:spcAft>
                <a:spcPts val="600"/>
              </a:spcAft>
              <a:buFont typeface="Arial" panose="020B0604020202020204" pitchFamily="34" charset="0"/>
              <a:buChar char="•"/>
            </a:pPr>
            <a:r>
              <a:rPr lang="en-US" sz="2400" dirty="0">
                <a:solidFill>
                  <a:srgbClr val="1F497D"/>
                </a:solidFill>
                <a:cs typeface="Arial" panose="020B0604020202020204" pitchFamily="34" charset="0"/>
              </a:rPr>
              <a:t>Existing driving platform is functionally deficient based on current TAC standards and the TMP.</a:t>
            </a:r>
          </a:p>
          <a:p>
            <a:pPr marL="342900" indent="-342900">
              <a:spcAft>
                <a:spcPts val="600"/>
              </a:spcAft>
              <a:buFont typeface="Arial" panose="020B0604020202020204" pitchFamily="34" charset="0"/>
              <a:buChar char="•"/>
            </a:pPr>
            <a:r>
              <a:rPr lang="en-US" sz="2400" dirty="0">
                <a:solidFill>
                  <a:srgbClr val="1F497D"/>
                </a:solidFill>
                <a:cs typeface="Arial" panose="020B0604020202020204" pitchFamily="34" charset="0"/>
              </a:rPr>
              <a:t>Driving platform width between barriers should be 10.0 m (as per TAC Manual and Ministry of Transportation (MTO) supplemental guides).</a:t>
            </a:r>
          </a:p>
        </p:txBody>
      </p:sp>
      <p:sp>
        <p:nvSpPr>
          <p:cNvPr id="4" name="Footer Placeholder 3">
            <a:extLst>
              <a:ext uri="{FF2B5EF4-FFF2-40B4-BE49-F238E27FC236}">
                <a16:creationId xmlns:a16="http://schemas.microsoft.com/office/drawing/2014/main" id="{A877D88D-4FAB-4793-920A-D9643E2828DC}"/>
              </a:ext>
            </a:extLst>
          </p:cNvPr>
          <p:cNvSpPr>
            <a:spLocks noGrp="1"/>
          </p:cNvSpPr>
          <p:nvPr>
            <p:ph type="ftr" sz="quarter" idx="3"/>
          </p:nvPr>
        </p:nvSpPr>
        <p:spPr>
          <a:xfrm>
            <a:off x="15871372" y="11941632"/>
            <a:ext cx="653143" cy="513933"/>
          </a:xfrm>
        </p:spPr>
        <p:txBody>
          <a:bodyPr/>
          <a:lstStyle/>
          <a:p>
            <a:fld id="{59F945A7-B25D-474E-AD8D-7EC3E8BBD76C}" type="slidenum">
              <a:rPr lang="en-US" sz="1800" smtClean="0"/>
              <a:pPr/>
              <a:t>10</a:t>
            </a:fld>
            <a:endParaRPr lang="en-US" sz="1800"/>
          </a:p>
        </p:txBody>
      </p:sp>
      <p:sp>
        <p:nvSpPr>
          <p:cNvPr id="6" name="Rectangle 5">
            <a:extLst>
              <a:ext uri="{FF2B5EF4-FFF2-40B4-BE49-F238E27FC236}">
                <a16:creationId xmlns:a16="http://schemas.microsoft.com/office/drawing/2014/main" id="{CB482BDD-CA1A-4CA5-8722-41D504F13BC3}"/>
              </a:ext>
            </a:extLst>
          </p:cNvPr>
          <p:cNvSpPr/>
          <p:nvPr/>
        </p:nvSpPr>
        <p:spPr>
          <a:xfrm>
            <a:off x="5335827" y="594886"/>
            <a:ext cx="5787546" cy="707886"/>
          </a:xfrm>
          <a:prstGeom prst="rect">
            <a:avLst/>
          </a:prstGeom>
        </p:spPr>
        <p:txBody>
          <a:bodyPr wrap="none">
            <a:spAutoFit/>
          </a:bodyPr>
          <a:lstStyle/>
          <a:p>
            <a:r>
              <a:rPr lang="en-US" sz="4000" b="1">
                <a:solidFill>
                  <a:schemeClr val="tx2"/>
                </a:solidFill>
                <a:latin typeface="Arial" panose="020B0604020202020204" pitchFamily="34" charset="0"/>
                <a:cs typeface="Arial" panose="020B0604020202020204" pitchFamily="34" charset="0"/>
              </a:rPr>
              <a:t>Technical Environment</a:t>
            </a:r>
          </a:p>
        </p:txBody>
      </p:sp>
      <p:sp>
        <p:nvSpPr>
          <p:cNvPr id="14" name="Rectangle 13">
            <a:extLst>
              <a:ext uri="{FF2B5EF4-FFF2-40B4-BE49-F238E27FC236}">
                <a16:creationId xmlns:a16="http://schemas.microsoft.com/office/drawing/2014/main" id="{6D26592D-42D0-441F-A06C-56D733C7E725}"/>
              </a:ext>
            </a:extLst>
          </p:cNvPr>
          <p:cNvSpPr/>
          <p:nvPr/>
        </p:nvSpPr>
        <p:spPr>
          <a:xfrm>
            <a:off x="581708" y="1803289"/>
            <a:ext cx="14875785" cy="707886"/>
          </a:xfrm>
          <a:prstGeom prst="rect">
            <a:avLst/>
          </a:prstGeom>
          <a:ln>
            <a:noFill/>
          </a:ln>
        </p:spPr>
        <p:txBody>
          <a:bodyPr wrap="square">
            <a:spAutoFit/>
          </a:bodyPr>
          <a:lstStyle/>
          <a:p>
            <a:pPr>
              <a:spcAft>
                <a:spcPts val="600"/>
              </a:spcAft>
            </a:pPr>
            <a:r>
              <a:rPr lang="en-US" sz="4000" b="1">
                <a:solidFill>
                  <a:srgbClr val="1F497D"/>
                </a:solidFill>
                <a:cs typeface="Arial" panose="020B0604020202020204" pitchFamily="34" charset="0"/>
              </a:rPr>
              <a:t>Geometry – Width </a:t>
            </a:r>
            <a:endParaRPr lang="en-US" sz="4000">
              <a:solidFill>
                <a:srgbClr val="1F497D"/>
              </a:solidFill>
              <a:highlight>
                <a:srgbClr val="FFFF00"/>
              </a:highlight>
              <a:cs typeface="Arial" panose="020B0604020202020204" pitchFamily="34" charset="0"/>
            </a:endParaRPr>
          </a:p>
        </p:txBody>
      </p:sp>
      <p:sp>
        <p:nvSpPr>
          <p:cNvPr id="24" name="Rectangle 23">
            <a:extLst>
              <a:ext uri="{FF2B5EF4-FFF2-40B4-BE49-F238E27FC236}">
                <a16:creationId xmlns:a16="http://schemas.microsoft.com/office/drawing/2014/main" id="{5E15353B-510B-4D18-B515-0B5E8FE2D4B8}"/>
              </a:ext>
            </a:extLst>
          </p:cNvPr>
          <p:cNvSpPr/>
          <p:nvPr/>
        </p:nvSpPr>
        <p:spPr>
          <a:xfrm>
            <a:off x="8229600" y="2596754"/>
            <a:ext cx="8181465" cy="11233845"/>
          </a:xfrm>
          <a:prstGeom prst="rect">
            <a:avLst/>
          </a:prstGeom>
        </p:spPr>
        <p:txBody>
          <a:bodyPr wrap="square" numCol="1" spcCol="457200">
            <a:spAutoFit/>
          </a:bodyPr>
          <a:lstStyle/>
          <a:p>
            <a:pPr>
              <a:spcAft>
                <a:spcPts val="600"/>
              </a:spcAft>
            </a:pPr>
            <a:r>
              <a:rPr lang="en-US" sz="4000" b="1" dirty="0">
                <a:solidFill>
                  <a:srgbClr val="1F497D"/>
                </a:solidFill>
                <a:cs typeface="Arial" panose="020B0604020202020204" pitchFamily="34" charset="0"/>
              </a:rPr>
              <a:t>Duffy’s Lane Bridge</a:t>
            </a:r>
          </a:p>
          <a:p>
            <a:pPr marL="342900" indent="-342900">
              <a:spcAft>
                <a:spcPts val="600"/>
              </a:spcAft>
              <a:buFont typeface="Arial" panose="020B0604020202020204" pitchFamily="34" charset="0"/>
              <a:buChar char="•"/>
            </a:pPr>
            <a:r>
              <a:rPr lang="en-US" sz="2400" dirty="0">
                <a:solidFill>
                  <a:srgbClr val="1F497D"/>
                </a:solidFill>
                <a:cs typeface="Arial" panose="020B0604020202020204" pitchFamily="34" charset="0"/>
              </a:rPr>
              <a:t>Roadway approach is approximately 7.25 - 7.5 m wide paved platform. South of bridge, gravel roadway with 5.75 - 6 m platform width with 1.25 - 1.5 m shoulders.</a:t>
            </a:r>
          </a:p>
          <a:p>
            <a:pPr marL="342900" indent="-342900">
              <a:spcAft>
                <a:spcPts val="600"/>
              </a:spcAft>
              <a:buFont typeface="Arial" panose="020B0604020202020204" pitchFamily="34" charset="0"/>
              <a:buChar char="•"/>
            </a:pPr>
            <a:r>
              <a:rPr lang="en-US" sz="2400" dirty="0">
                <a:solidFill>
                  <a:srgbClr val="1F497D"/>
                </a:solidFill>
                <a:cs typeface="Arial" panose="020B0604020202020204" pitchFamily="34" charset="0"/>
              </a:rPr>
              <a:t>Platform between raised curbs on the structure is approximately 7.3 m.</a:t>
            </a:r>
          </a:p>
          <a:p>
            <a:pPr marL="342900" indent="-342900">
              <a:spcAft>
                <a:spcPts val="600"/>
              </a:spcAft>
              <a:buFont typeface="Arial" panose="020B0604020202020204" pitchFamily="34" charset="0"/>
              <a:buChar char="•"/>
            </a:pPr>
            <a:r>
              <a:rPr lang="en-US" sz="2400" dirty="0">
                <a:solidFill>
                  <a:srgbClr val="1F497D"/>
                </a:solidFill>
                <a:cs typeface="Arial" panose="020B0604020202020204" pitchFamily="34" charset="0"/>
              </a:rPr>
              <a:t>Road is classified as a ‘special road’ based on low traffic volumes. MTO Structural Design Manual allows for minimum of 2.75 m lane widths and 0.25 m shoulder widths under such designations. </a:t>
            </a:r>
          </a:p>
          <a:p>
            <a:pPr marL="342900" indent="-342900">
              <a:spcAft>
                <a:spcPts val="600"/>
              </a:spcAft>
              <a:buFont typeface="Arial" panose="020B0604020202020204" pitchFamily="34" charset="0"/>
              <a:buChar char="•"/>
            </a:pPr>
            <a:r>
              <a:rPr lang="en-US" sz="2400" dirty="0">
                <a:solidFill>
                  <a:srgbClr val="1F497D"/>
                </a:solidFill>
                <a:cs typeface="Arial" panose="020B0604020202020204" pitchFamily="34" charset="0"/>
              </a:rPr>
              <a:t>Low-volume, no-exit nature of road may allow for reduced driving platform that doesn’t meet TMP requirement of 3.5 m through lanes with 1.5 m wide shoulders for typical rural cross-sections (10 m platform).</a:t>
            </a:r>
          </a:p>
          <a:p>
            <a:pPr marL="342900" indent="-342900">
              <a:spcAft>
                <a:spcPts val="600"/>
              </a:spcAft>
              <a:buFont typeface="Arial" panose="020B0604020202020204" pitchFamily="34" charset="0"/>
              <a:buChar char="•"/>
            </a:pPr>
            <a:r>
              <a:rPr lang="en-US" sz="2400" dirty="0">
                <a:solidFill>
                  <a:srgbClr val="1F497D"/>
                </a:solidFill>
                <a:cs typeface="Arial" panose="020B0604020202020204" pitchFamily="34" charset="0"/>
              </a:rPr>
              <a:t>Minimum recommended driving platform width for a two-lane, Low Volume Bridge is 7.0 m</a:t>
            </a:r>
          </a:p>
          <a:p>
            <a:pPr marL="342900" indent="-342900">
              <a:spcAft>
                <a:spcPts val="600"/>
              </a:spcAft>
              <a:buFont typeface="Arial" panose="020B0604020202020204" pitchFamily="34" charset="0"/>
              <a:buChar char="•"/>
            </a:pPr>
            <a:r>
              <a:rPr lang="en-US" sz="2400" dirty="0">
                <a:solidFill>
                  <a:srgbClr val="1F497D"/>
                </a:solidFill>
                <a:cs typeface="Arial" panose="020B0604020202020204" pitchFamily="34" charset="0"/>
              </a:rPr>
              <a:t>Consideration may be given to providing a single lane, two-way structure with right-of-way control signage due to Low Volumes. Minimum recommended width for single lane structure would be approx. 4.15 m. </a:t>
            </a:r>
          </a:p>
          <a:p>
            <a:pPr marL="342900" indent="-342900">
              <a:spcAft>
                <a:spcPts val="600"/>
              </a:spcAft>
              <a:buFont typeface="Arial" panose="020B0604020202020204" pitchFamily="34" charset="0"/>
              <a:buChar char="•"/>
            </a:pPr>
            <a:endParaRPr lang="en-US" sz="2400" dirty="0">
              <a:solidFill>
                <a:srgbClr val="1F497D"/>
              </a:solidFill>
              <a:cs typeface="Arial" panose="020B0604020202020204" pitchFamily="34" charset="0"/>
            </a:endParaRPr>
          </a:p>
          <a:p>
            <a:pPr marL="342900" indent="-342900">
              <a:spcAft>
                <a:spcPts val="600"/>
              </a:spcAft>
              <a:buFont typeface="Arial" panose="020B0604020202020204" pitchFamily="34" charset="0"/>
              <a:buChar char="•"/>
            </a:pPr>
            <a:endParaRPr lang="en-US" sz="2400" dirty="0">
              <a:solidFill>
                <a:srgbClr val="1F497D"/>
              </a:solidFill>
              <a:cs typeface="Arial" panose="020B0604020202020204" pitchFamily="34" charset="0"/>
            </a:endParaRPr>
          </a:p>
          <a:p>
            <a:pPr marL="342900" indent="-342900">
              <a:spcAft>
                <a:spcPts val="600"/>
              </a:spcAft>
              <a:buFont typeface="Arial" panose="020B0604020202020204" pitchFamily="34" charset="0"/>
              <a:buChar char="•"/>
            </a:pPr>
            <a:endParaRPr lang="en-US" sz="2400" dirty="0">
              <a:solidFill>
                <a:srgbClr val="1F497D"/>
              </a:solidFill>
              <a:cs typeface="Arial" panose="020B0604020202020204" pitchFamily="34" charset="0"/>
            </a:endParaRPr>
          </a:p>
          <a:p>
            <a:pPr marL="342900" indent="-342900">
              <a:spcAft>
                <a:spcPts val="600"/>
              </a:spcAft>
              <a:buFont typeface="Arial" panose="020B0604020202020204" pitchFamily="34" charset="0"/>
              <a:buChar char="•"/>
            </a:pPr>
            <a:endParaRPr lang="en-US" sz="2400" dirty="0">
              <a:solidFill>
                <a:srgbClr val="1F497D"/>
              </a:solidFill>
              <a:cs typeface="Arial" panose="020B0604020202020204" pitchFamily="34" charset="0"/>
            </a:endParaRPr>
          </a:p>
          <a:p>
            <a:pPr marL="342900" indent="-342900">
              <a:spcAft>
                <a:spcPts val="600"/>
              </a:spcAft>
              <a:buFont typeface="Arial" panose="020B0604020202020204" pitchFamily="34" charset="0"/>
              <a:buChar char="•"/>
            </a:pPr>
            <a:endParaRPr lang="en-US" sz="2400" dirty="0">
              <a:solidFill>
                <a:srgbClr val="1F497D"/>
              </a:solidFill>
              <a:cs typeface="Arial" panose="020B0604020202020204" pitchFamily="34" charset="0"/>
            </a:endParaRPr>
          </a:p>
          <a:p>
            <a:pPr marL="342900" indent="-342900">
              <a:spcAft>
                <a:spcPts val="600"/>
              </a:spcAft>
              <a:buFont typeface="Arial" panose="020B0604020202020204" pitchFamily="34" charset="0"/>
              <a:buChar char="•"/>
            </a:pPr>
            <a:endParaRPr lang="en-US" sz="2400" dirty="0">
              <a:solidFill>
                <a:srgbClr val="1F497D"/>
              </a:solidFill>
              <a:cs typeface="Arial" panose="020B0604020202020204" pitchFamily="34" charset="0"/>
            </a:endParaRPr>
          </a:p>
        </p:txBody>
      </p:sp>
      <p:cxnSp>
        <p:nvCxnSpPr>
          <p:cNvPr id="5" name="Straight Connector 4">
            <a:extLst>
              <a:ext uri="{FF2B5EF4-FFF2-40B4-BE49-F238E27FC236}">
                <a16:creationId xmlns:a16="http://schemas.microsoft.com/office/drawing/2014/main" id="{03F2C0DC-FAE6-C148-F656-085B98D8DC5D}"/>
              </a:ext>
            </a:extLst>
          </p:cNvPr>
          <p:cNvCxnSpPr/>
          <p:nvPr/>
        </p:nvCxnSpPr>
        <p:spPr>
          <a:xfrm>
            <a:off x="8040866" y="3848985"/>
            <a:ext cx="0" cy="5869172"/>
          </a:xfrm>
          <a:prstGeom prst="line">
            <a:avLst/>
          </a:prstGeom>
        </p:spPr>
        <p:style>
          <a:lnRef idx="1">
            <a:schemeClr val="accent1"/>
          </a:lnRef>
          <a:fillRef idx="0">
            <a:schemeClr val="accent1"/>
          </a:fillRef>
          <a:effectRef idx="0">
            <a:schemeClr val="accent1"/>
          </a:effectRef>
          <a:fontRef idx="minor">
            <a:schemeClr val="tx1"/>
          </a:fontRef>
        </p:style>
      </p:cxnSp>
      <p:pic>
        <p:nvPicPr>
          <p:cNvPr id="78" name="Audio 77">
            <a:hlinkClick r:id="" action="ppaction://media"/>
            <a:extLst>
              <a:ext uri="{FF2B5EF4-FFF2-40B4-BE49-F238E27FC236}">
                <a16:creationId xmlns:a16="http://schemas.microsoft.com/office/drawing/2014/main" id="{88653CA3-22DE-B371-E7DC-18176EDB12A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405625" t="-405625" r="-405625" b="-405625"/>
          <a:stretch>
            <a:fillRect/>
          </a:stretch>
        </p:blipFill>
        <p:spPr>
          <a:xfrm>
            <a:off x="12607747" y="8492947"/>
            <a:ext cx="3703320" cy="3703320"/>
          </a:xfrm>
          <a:prstGeom prst="ellipse">
            <a:avLst/>
          </a:prstGeom>
        </p:spPr>
      </p:pic>
    </p:spTree>
    <p:extLst>
      <p:ext uri="{BB962C8B-B14F-4D97-AF65-F5344CB8AC3E}">
        <p14:creationId xmlns:p14="http://schemas.microsoft.com/office/powerpoint/2010/main" val="96136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8F3ED9-7B5E-4CC3-ADE7-325527D33E1B}"/>
              </a:ext>
            </a:extLst>
          </p:cNvPr>
          <p:cNvPicPr>
            <a:picLocks noChangeAspect="1"/>
          </p:cNvPicPr>
          <p:nvPr/>
        </p:nvPicPr>
        <p:blipFill rotWithShape="1">
          <a:blip r:embed="rId5">
            <a:alphaModFix amt="21000"/>
          </a:blip>
          <a:srcRect l="8965" b="14597"/>
          <a:stretch/>
        </p:blipFill>
        <p:spPr>
          <a:xfrm>
            <a:off x="0" y="1715442"/>
            <a:ext cx="16459199" cy="9839170"/>
          </a:xfrm>
          <a:prstGeom prst="rect">
            <a:avLst/>
          </a:prstGeom>
        </p:spPr>
      </p:pic>
      <p:sp>
        <p:nvSpPr>
          <p:cNvPr id="4" name="Footer Placeholder 3">
            <a:extLst>
              <a:ext uri="{FF2B5EF4-FFF2-40B4-BE49-F238E27FC236}">
                <a16:creationId xmlns:a16="http://schemas.microsoft.com/office/drawing/2014/main" id="{A877D88D-4FAB-4793-920A-D9643E2828DC}"/>
              </a:ext>
            </a:extLst>
          </p:cNvPr>
          <p:cNvSpPr>
            <a:spLocks noGrp="1"/>
          </p:cNvSpPr>
          <p:nvPr>
            <p:ph type="ftr" sz="quarter" idx="3"/>
          </p:nvPr>
        </p:nvSpPr>
        <p:spPr>
          <a:xfrm>
            <a:off x="15871372" y="11941632"/>
            <a:ext cx="653143" cy="513933"/>
          </a:xfrm>
        </p:spPr>
        <p:txBody>
          <a:bodyPr/>
          <a:lstStyle/>
          <a:p>
            <a:fld id="{59F945A7-B25D-474E-AD8D-7EC3E8BBD76C}" type="slidenum">
              <a:rPr lang="en-US" sz="1800" smtClean="0"/>
              <a:pPr/>
              <a:t>11</a:t>
            </a:fld>
            <a:endParaRPr lang="en-US" sz="1800"/>
          </a:p>
        </p:txBody>
      </p:sp>
      <p:sp>
        <p:nvSpPr>
          <p:cNvPr id="6" name="Rectangle 5">
            <a:extLst>
              <a:ext uri="{FF2B5EF4-FFF2-40B4-BE49-F238E27FC236}">
                <a16:creationId xmlns:a16="http://schemas.microsoft.com/office/drawing/2014/main" id="{CB482BDD-CA1A-4CA5-8722-41D504F13BC3}"/>
              </a:ext>
            </a:extLst>
          </p:cNvPr>
          <p:cNvSpPr/>
          <p:nvPr/>
        </p:nvSpPr>
        <p:spPr>
          <a:xfrm>
            <a:off x="5335827" y="594886"/>
            <a:ext cx="5787546" cy="707886"/>
          </a:xfrm>
          <a:prstGeom prst="rect">
            <a:avLst/>
          </a:prstGeom>
        </p:spPr>
        <p:txBody>
          <a:bodyPr wrap="none">
            <a:spAutoFit/>
          </a:bodyPr>
          <a:lstStyle/>
          <a:p>
            <a:r>
              <a:rPr lang="en-US" sz="4000" b="1">
                <a:solidFill>
                  <a:schemeClr val="tx2"/>
                </a:solidFill>
                <a:latin typeface="Arial" panose="020B0604020202020204" pitchFamily="34" charset="0"/>
                <a:cs typeface="Arial" panose="020B0604020202020204" pitchFamily="34" charset="0"/>
              </a:rPr>
              <a:t>Technical Environment</a:t>
            </a:r>
          </a:p>
        </p:txBody>
      </p:sp>
      <p:sp>
        <p:nvSpPr>
          <p:cNvPr id="14" name="Rectangle 13">
            <a:extLst>
              <a:ext uri="{FF2B5EF4-FFF2-40B4-BE49-F238E27FC236}">
                <a16:creationId xmlns:a16="http://schemas.microsoft.com/office/drawing/2014/main" id="{6D26592D-42D0-441F-A06C-56D733C7E725}"/>
              </a:ext>
            </a:extLst>
          </p:cNvPr>
          <p:cNvSpPr/>
          <p:nvPr/>
        </p:nvSpPr>
        <p:spPr>
          <a:xfrm>
            <a:off x="529864" y="1772298"/>
            <a:ext cx="15849600" cy="707886"/>
          </a:xfrm>
          <a:prstGeom prst="rect">
            <a:avLst/>
          </a:prstGeom>
          <a:ln>
            <a:noFill/>
          </a:ln>
        </p:spPr>
        <p:txBody>
          <a:bodyPr wrap="square">
            <a:spAutoFit/>
          </a:bodyPr>
          <a:lstStyle/>
          <a:p>
            <a:pPr>
              <a:spcAft>
                <a:spcPts val="600"/>
              </a:spcAft>
            </a:pPr>
            <a:r>
              <a:rPr lang="en-US" sz="4000" b="1">
                <a:solidFill>
                  <a:srgbClr val="1F497D"/>
                </a:solidFill>
                <a:cs typeface="Arial" panose="020B0604020202020204" pitchFamily="34" charset="0"/>
              </a:rPr>
              <a:t>Geometry – Road Profile </a:t>
            </a:r>
            <a:endParaRPr lang="en-US" sz="4000">
              <a:solidFill>
                <a:srgbClr val="1F497D"/>
              </a:solidFill>
              <a:highlight>
                <a:srgbClr val="FFFF00"/>
              </a:highlight>
              <a:cs typeface="Arial" panose="020B0604020202020204" pitchFamily="34" charset="0"/>
            </a:endParaRPr>
          </a:p>
        </p:txBody>
      </p:sp>
      <p:sp>
        <p:nvSpPr>
          <p:cNvPr id="23" name="Rectangle 22">
            <a:extLst>
              <a:ext uri="{FF2B5EF4-FFF2-40B4-BE49-F238E27FC236}">
                <a16:creationId xmlns:a16="http://schemas.microsoft.com/office/drawing/2014/main" id="{41C7DA64-56EE-4CC1-AD6E-56DECF548E67}"/>
              </a:ext>
            </a:extLst>
          </p:cNvPr>
          <p:cNvSpPr/>
          <p:nvPr/>
        </p:nvSpPr>
        <p:spPr>
          <a:xfrm>
            <a:off x="620762" y="2584943"/>
            <a:ext cx="7277730" cy="7754430"/>
          </a:xfrm>
          <a:prstGeom prst="rect">
            <a:avLst/>
          </a:prstGeom>
        </p:spPr>
        <p:txBody>
          <a:bodyPr wrap="square" numCol="1" spcCol="457200">
            <a:spAutoFit/>
          </a:bodyPr>
          <a:lstStyle/>
          <a:p>
            <a:pPr>
              <a:spcAft>
                <a:spcPts val="600"/>
              </a:spcAft>
            </a:pPr>
            <a:r>
              <a:rPr lang="en-US" sz="4000" b="1" dirty="0">
                <a:solidFill>
                  <a:srgbClr val="1F497D"/>
                </a:solidFill>
                <a:cs typeface="Arial" panose="020B0604020202020204" pitchFamily="34" charset="0"/>
              </a:rPr>
              <a:t>Patterson Sideroad</a:t>
            </a:r>
          </a:p>
          <a:p>
            <a:pPr marL="342900" indent="-342900">
              <a:lnSpc>
                <a:spcPct val="112000"/>
              </a:lnSpc>
              <a:spcAft>
                <a:spcPts val="600"/>
              </a:spcAft>
              <a:buFont typeface="Arial" panose="020B0604020202020204" pitchFamily="34" charset="0"/>
              <a:buChar char="•"/>
            </a:pPr>
            <a:r>
              <a:rPr lang="en-US" sz="2400" dirty="0">
                <a:solidFill>
                  <a:srgbClr val="1F497D"/>
                </a:solidFill>
                <a:cs typeface="Arial" panose="020B0604020202020204" pitchFamily="34" charset="0"/>
              </a:rPr>
              <a:t>Rural Collector road with posted speed limit of 60 km/hr.</a:t>
            </a:r>
          </a:p>
          <a:p>
            <a:pPr marL="342900" indent="-342900">
              <a:lnSpc>
                <a:spcPct val="112000"/>
              </a:lnSpc>
              <a:spcAft>
                <a:spcPts val="600"/>
              </a:spcAft>
              <a:buFont typeface="Arial" panose="020B0604020202020204" pitchFamily="34" charset="0"/>
              <a:buChar char="•"/>
            </a:pPr>
            <a:r>
              <a:rPr lang="en-US" sz="2400" dirty="0">
                <a:solidFill>
                  <a:srgbClr val="1F497D"/>
                </a:solidFill>
                <a:cs typeface="Arial" panose="020B0604020202020204" pitchFamily="34" charset="0"/>
              </a:rPr>
              <a:t>Structures are on a vertical curve portion of roadway profile.</a:t>
            </a:r>
          </a:p>
          <a:p>
            <a:pPr marL="342900" indent="-342900">
              <a:lnSpc>
                <a:spcPct val="112000"/>
              </a:lnSpc>
              <a:spcAft>
                <a:spcPts val="600"/>
              </a:spcAft>
              <a:buFont typeface="Arial" panose="020B0604020202020204" pitchFamily="34" charset="0"/>
              <a:buChar char="•"/>
            </a:pPr>
            <a:r>
              <a:rPr lang="en-US" sz="2400" dirty="0">
                <a:solidFill>
                  <a:srgbClr val="1F497D"/>
                </a:solidFill>
                <a:cs typeface="Arial" panose="020B0604020202020204" pitchFamily="34" charset="0"/>
              </a:rPr>
              <a:t>Morrison Hershfield is currently finalizing design for a reconstruction of Patterson Sideroad. Design speed is recommended to be maintained at posted 60 km/hr.</a:t>
            </a:r>
          </a:p>
          <a:p>
            <a:pPr marL="342900" indent="-342900">
              <a:lnSpc>
                <a:spcPct val="112000"/>
              </a:lnSpc>
              <a:spcAft>
                <a:spcPts val="600"/>
              </a:spcAft>
              <a:buFont typeface="Arial" panose="020B0604020202020204" pitchFamily="34" charset="0"/>
              <a:buChar char="•"/>
            </a:pPr>
            <a:r>
              <a:rPr lang="en-US" sz="2400" dirty="0">
                <a:solidFill>
                  <a:srgbClr val="1F497D"/>
                </a:solidFill>
                <a:cs typeface="Arial" panose="020B0604020202020204" pitchFamily="34" charset="0"/>
              </a:rPr>
              <a:t>Patterson Sideroad has abrupt curvatures that may require adjustments to the road profiles: Increase 0.65 m at Bridge 1, 0.45 m at Bridge 2.</a:t>
            </a:r>
          </a:p>
          <a:p>
            <a:pPr marL="342900" indent="-342900">
              <a:lnSpc>
                <a:spcPct val="112000"/>
              </a:lnSpc>
              <a:spcAft>
                <a:spcPts val="600"/>
              </a:spcAft>
              <a:buFont typeface="Arial" panose="020B0604020202020204" pitchFamily="34" charset="0"/>
              <a:buChar char="•"/>
            </a:pPr>
            <a:r>
              <a:rPr lang="en-US" sz="2400" dirty="0">
                <a:solidFill>
                  <a:srgbClr val="1F497D"/>
                </a:solidFill>
                <a:cs typeface="Arial" panose="020B0604020202020204" pitchFamily="34" charset="0"/>
              </a:rPr>
              <a:t>Increasing the road profile is for improved sight lines.</a:t>
            </a:r>
          </a:p>
          <a:p>
            <a:pPr marL="342900" indent="-342900">
              <a:lnSpc>
                <a:spcPct val="112000"/>
              </a:lnSpc>
              <a:spcAft>
                <a:spcPts val="600"/>
              </a:spcAft>
              <a:buFont typeface="Arial" panose="020B0604020202020204" pitchFamily="34" charset="0"/>
              <a:buChar char="•"/>
            </a:pPr>
            <a:r>
              <a:rPr lang="en-US" sz="2400" dirty="0">
                <a:solidFill>
                  <a:srgbClr val="1F497D"/>
                </a:solidFill>
                <a:cs typeface="Arial" panose="020B0604020202020204" pitchFamily="34" charset="0"/>
              </a:rPr>
              <a:t>Improvements to road profile would require significant structural overlays, strengthening, and load posting.</a:t>
            </a:r>
          </a:p>
        </p:txBody>
      </p:sp>
      <p:sp>
        <p:nvSpPr>
          <p:cNvPr id="24" name="Rectangle 23">
            <a:extLst>
              <a:ext uri="{FF2B5EF4-FFF2-40B4-BE49-F238E27FC236}">
                <a16:creationId xmlns:a16="http://schemas.microsoft.com/office/drawing/2014/main" id="{5E15353B-510B-4D18-B515-0B5E8FE2D4B8}"/>
              </a:ext>
            </a:extLst>
          </p:cNvPr>
          <p:cNvSpPr/>
          <p:nvPr/>
        </p:nvSpPr>
        <p:spPr>
          <a:xfrm>
            <a:off x="8229599" y="2584943"/>
            <a:ext cx="7608839" cy="9191875"/>
          </a:xfrm>
          <a:prstGeom prst="rect">
            <a:avLst/>
          </a:prstGeom>
        </p:spPr>
        <p:txBody>
          <a:bodyPr wrap="square" numCol="1" spcCol="457200">
            <a:spAutoFit/>
          </a:bodyPr>
          <a:lstStyle/>
          <a:p>
            <a:pPr>
              <a:spcAft>
                <a:spcPts val="600"/>
              </a:spcAft>
            </a:pPr>
            <a:r>
              <a:rPr lang="en-US" sz="4000" b="1" dirty="0">
                <a:solidFill>
                  <a:srgbClr val="1F497D"/>
                </a:solidFill>
                <a:cs typeface="Arial" panose="020B0604020202020204" pitchFamily="34" charset="0"/>
              </a:rPr>
              <a:t>Duffy’s Lane </a:t>
            </a:r>
          </a:p>
          <a:p>
            <a:pPr marL="342900" indent="-342900">
              <a:lnSpc>
                <a:spcPct val="112000"/>
              </a:lnSpc>
              <a:spcAft>
                <a:spcPts val="600"/>
              </a:spcAft>
              <a:buFont typeface="Arial" panose="020B0604020202020204" pitchFamily="34" charset="0"/>
              <a:buChar char="•"/>
            </a:pPr>
            <a:r>
              <a:rPr lang="en-US" sz="2400" dirty="0">
                <a:solidFill>
                  <a:srgbClr val="1F497D"/>
                </a:solidFill>
                <a:cs typeface="Arial" panose="020B0604020202020204" pitchFamily="34" charset="0"/>
              </a:rPr>
              <a:t>Classified as a no exit, “special road”, with limited traffic.</a:t>
            </a:r>
          </a:p>
          <a:p>
            <a:pPr marL="342900" indent="-342900">
              <a:lnSpc>
                <a:spcPct val="112000"/>
              </a:lnSpc>
              <a:spcAft>
                <a:spcPts val="600"/>
              </a:spcAft>
              <a:buFont typeface="Arial" panose="020B0604020202020204" pitchFamily="34" charset="0"/>
              <a:buChar char="•"/>
            </a:pPr>
            <a:r>
              <a:rPr lang="en-US" sz="2400" dirty="0">
                <a:solidFill>
                  <a:srgbClr val="1F497D"/>
                </a:solidFill>
                <a:cs typeface="Arial" panose="020B0604020202020204" pitchFamily="34" charset="0"/>
              </a:rPr>
              <a:t>Current road profile has a comparable design speed of approximately 20 km/</a:t>
            </a:r>
            <a:r>
              <a:rPr lang="en-US" sz="2400" dirty="0" err="1">
                <a:solidFill>
                  <a:srgbClr val="1F497D"/>
                </a:solidFill>
                <a:cs typeface="Arial" panose="020B0604020202020204" pitchFamily="34" charset="0"/>
              </a:rPr>
              <a:t>hr</a:t>
            </a:r>
            <a:r>
              <a:rPr lang="en-US" sz="2400" dirty="0">
                <a:solidFill>
                  <a:srgbClr val="1F497D"/>
                </a:solidFill>
                <a:cs typeface="Arial" panose="020B0604020202020204" pitchFamily="34" charset="0"/>
              </a:rPr>
              <a:t>, which is considered sub-standard.</a:t>
            </a:r>
          </a:p>
          <a:p>
            <a:pPr marL="342900" indent="-342900">
              <a:lnSpc>
                <a:spcPct val="112000"/>
              </a:lnSpc>
              <a:spcAft>
                <a:spcPts val="600"/>
              </a:spcAft>
              <a:buFont typeface="Arial" panose="020B0604020202020204" pitchFamily="34" charset="0"/>
              <a:buChar char="•"/>
            </a:pPr>
            <a:r>
              <a:rPr lang="en-US" sz="2400" dirty="0">
                <a:solidFill>
                  <a:srgbClr val="1F497D"/>
                </a:solidFill>
                <a:cs typeface="Arial" panose="020B0604020202020204" pitchFamily="34" charset="0"/>
              </a:rPr>
              <a:t>Due to anticipated profile changes along Patterson Sideroad, profile changes will be required at Duffy’s Lane to tie into Patterson Sideroad.</a:t>
            </a:r>
          </a:p>
          <a:p>
            <a:pPr marL="342900" indent="-342900">
              <a:lnSpc>
                <a:spcPct val="112000"/>
              </a:lnSpc>
              <a:spcAft>
                <a:spcPts val="600"/>
              </a:spcAft>
              <a:buFont typeface="Arial" panose="020B0604020202020204" pitchFamily="34" charset="0"/>
              <a:buChar char="•"/>
            </a:pPr>
            <a:r>
              <a:rPr lang="en-US" sz="2400" dirty="0">
                <a:solidFill>
                  <a:srgbClr val="1F497D"/>
                </a:solidFill>
                <a:cs typeface="Arial" panose="020B0604020202020204" pitchFamily="34" charset="0"/>
              </a:rPr>
              <a:t>If rehabilitation is preferred alternative, a 30 km/</a:t>
            </a:r>
            <a:r>
              <a:rPr lang="en-US" sz="2400" dirty="0" err="1">
                <a:solidFill>
                  <a:srgbClr val="1F497D"/>
                </a:solidFill>
                <a:cs typeface="Arial" panose="020B0604020202020204" pitchFamily="34" charset="0"/>
              </a:rPr>
              <a:t>hr</a:t>
            </a:r>
            <a:r>
              <a:rPr lang="en-US" sz="2400" dirty="0">
                <a:solidFill>
                  <a:srgbClr val="1F497D"/>
                </a:solidFill>
                <a:cs typeface="Arial" panose="020B0604020202020204" pitchFamily="34" charset="0"/>
              </a:rPr>
              <a:t> design speed is achievable to tie in north end of Duffy’s Lane with raised intersection.</a:t>
            </a:r>
          </a:p>
          <a:p>
            <a:pPr marL="342900" indent="-342900">
              <a:lnSpc>
                <a:spcPct val="112000"/>
              </a:lnSpc>
              <a:spcAft>
                <a:spcPts val="600"/>
              </a:spcAft>
              <a:buFont typeface="Arial" panose="020B0604020202020204" pitchFamily="34" charset="0"/>
              <a:buChar char="•"/>
            </a:pPr>
            <a:r>
              <a:rPr lang="en-US" sz="2400" dirty="0">
                <a:solidFill>
                  <a:srgbClr val="1F497D"/>
                </a:solidFill>
                <a:cs typeface="Arial" panose="020B0604020202020204" pitchFamily="34" charset="0"/>
              </a:rPr>
              <a:t>If replacement is preferred alternative, adjustments of 40 km/</a:t>
            </a:r>
            <a:r>
              <a:rPr lang="en-US" sz="2400" dirty="0" err="1">
                <a:solidFill>
                  <a:srgbClr val="1F497D"/>
                </a:solidFill>
                <a:cs typeface="Arial" panose="020B0604020202020204" pitchFamily="34" charset="0"/>
              </a:rPr>
              <a:t>hr</a:t>
            </a:r>
            <a:r>
              <a:rPr lang="en-US" sz="2400" dirty="0">
                <a:solidFill>
                  <a:srgbClr val="1F497D"/>
                </a:solidFill>
                <a:cs typeface="Arial" panose="020B0604020202020204" pitchFamily="34" charset="0"/>
              </a:rPr>
              <a:t> or higher are achievable. </a:t>
            </a:r>
          </a:p>
          <a:p>
            <a:pPr marL="342900" indent="-342900">
              <a:lnSpc>
                <a:spcPct val="112000"/>
              </a:lnSpc>
              <a:spcAft>
                <a:spcPts val="600"/>
              </a:spcAft>
              <a:buFont typeface="Arial" panose="020B0604020202020204" pitchFamily="34" charset="0"/>
              <a:buChar char="•"/>
            </a:pPr>
            <a:r>
              <a:rPr lang="en-US" sz="2400" dirty="0">
                <a:solidFill>
                  <a:srgbClr val="1F497D"/>
                </a:solidFill>
                <a:cs typeface="Arial" panose="020B0604020202020204" pitchFamily="34" charset="0"/>
              </a:rPr>
              <a:t>Final profile will depend on geometry of structure. </a:t>
            </a:r>
          </a:p>
          <a:p>
            <a:pPr marL="342900" indent="-342900">
              <a:spcAft>
                <a:spcPts val="600"/>
              </a:spcAft>
              <a:buFont typeface="Arial" panose="020B0604020202020204" pitchFamily="34" charset="0"/>
              <a:buChar char="•"/>
            </a:pPr>
            <a:endParaRPr lang="en-US" sz="2400" dirty="0">
              <a:solidFill>
                <a:srgbClr val="1F497D"/>
              </a:solidFill>
              <a:cs typeface="Arial" panose="020B0604020202020204" pitchFamily="34" charset="0"/>
            </a:endParaRPr>
          </a:p>
          <a:p>
            <a:pPr marL="342900" indent="-342900">
              <a:spcAft>
                <a:spcPts val="600"/>
              </a:spcAft>
              <a:buFont typeface="Arial" panose="020B0604020202020204" pitchFamily="34" charset="0"/>
              <a:buChar char="•"/>
            </a:pPr>
            <a:endParaRPr lang="en-US" sz="2400" dirty="0">
              <a:solidFill>
                <a:srgbClr val="1F497D"/>
              </a:solidFill>
              <a:cs typeface="Arial" panose="020B0604020202020204" pitchFamily="34" charset="0"/>
            </a:endParaRPr>
          </a:p>
          <a:p>
            <a:pPr marL="342900" indent="-342900">
              <a:spcAft>
                <a:spcPts val="600"/>
              </a:spcAft>
              <a:buFont typeface="Arial" panose="020B0604020202020204" pitchFamily="34" charset="0"/>
              <a:buChar char="•"/>
            </a:pPr>
            <a:endParaRPr lang="en-US" sz="2400" dirty="0">
              <a:solidFill>
                <a:srgbClr val="1F497D"/>
              </a:solidFill>
              <a:cs typeface="Arial" panose="020B0604020202020204" pitchFamily="34" charset="0"/>
            </a:endParaRPr>
          </a:p>
          <a:p>
            <a:pPr marL="342900" indent="-342900">
              <a:spcAft>
                <a:spcPts val="600"/>
              </a:spcAft>
              <a:buFont typeface="Arial" panose="020B0604020202020204" pitchFamily="34" charset="0"/>
              <a:buChar char="•"/>
            </a:pPr>
            <a:endParaRPr lang="en-US" sz="2400" dirty="0">
              <a:solidFill>
                <a:srgbClr val="1F497D"/>
              </a:solidFill>
              <a:cs typeface="Arial" panose="020B0604020202020204" pitchFamily="34" charset="0"/>
            </a:endParaRPr>
          </a:p>
          <a:p>
            <a:pPr marL="342900" indent="-342900">
              <a:spcAft>
                <a:spcPts val="600"/>
              </a:spcAft>
              <a:buFont typeface="Arial" panose="020B0604020202020204" pitchFamily="34" charset="0"/>
              <a:buChar char="•"/>
            </a:pPr>
            <a:endParaRPr lang="en-US" sz="2400" dirty="0">
              <a:solidFill>
                <a:srgbClr val="1F497D"/>
              </a:solidFill>
              <a:cs typeface="Arial" panose="020B0604020202020204" pitchFamily="34" charset="0"/>
            </a:endParaRPr>
          </a:p>
        </p:txBody>
      </p:sp>
      <p:cxnSp>
        <p:nvCxnSpPr>
          <p:cNvPr id="3" name="Straight Connector 2">
            <a:extLst>
              <a:ext uri="{FF2B5EF4-FFF2-40B4-BE49-F238E27FC236}">
                <a16:creationId xmlns:a16="http://schemas.microsoft.com/office/drawing/2014/main" id="{977F6353-0993-277B-6384-2317DA901FCA}"/>
              </a:ext>
            </a:extLst>
          </p:cNvPr>
          <p:cNvCxnSpPr/>
          <p:nvPr/>
        </p:nvCxnSpPr>
        <p:spPr>
          <a:xfrm>
            <a:off x="8040866" y="3848985"/>
            <a:ext cx="0" cy="5869172"/>
          </a:xfrm>
          <a:prstGeom prst="line">
            <a:avLst/>
          </a:prstGeom>
        </p:spPr>
        <p:style>
          <a:lnRef idx="1">
            <a:schemeClr val="accent1"/>
          </a:lnRef>
          <a:fillRef idx="0">
            <a:schemeClr val="accent1"/>
          </a:fillRef>
          <a:effectRef idx="0">
            <a:schemeClr val="accent1"/>
          </a:effectRef>
          <a:fontRef idx="minor">
            <a:schemeClr val="tx1"/>
          </a:fontRef>
        </p:style>
      </p:cxnSp>
      <p:pic>
        <p:nvPicPr>
          <p:cNvPr id="90" name="Audio 89">
            <a:hlinkClick r:id="" action="ppaction://media"/>
            <a:extLst>
              <a:ext uri="{FF2B5EF4-FFF2-40B4-BE49-F238E27FC236}">
                <a16:creationId xmlns:a16="http://schemas.microsoft.com/office/drawing/2014/main" id="{FE827127-4679-A160-D139-8F0988341BB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405625" t="-405625" r="-405625" b="-405625"/>
          <a:stretch>
            <a:fillRect/>
          </a:stretch>
        </p:blipFill>
        <p:spPr>
          <a:xfrm>
            <a:off x="12607747" y="8492947"/>
            <a:ext cx="3703320" cy="3703320"/>
          </a:xfrm>
          <a:prstGeom prst="ellipse">
            <a:avLst/>
          </a:prstGeom>
        </p:spPr>
      </p:pic>
    </p:spTree>
    <p:extLst>
      <p:ext uri="{BB962C8B-B14F-4D97-AF65-F5344CB8AC3E}">
        <p14:creationId xmlns:p14="http://schemas.microsoft.com/office/powerpoint/2010/main" val="138614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877D88D-4FAB-4793-920A-D9643E2828DC}"/>
              </a:ext>
            </a:extLst>
          </p:cNvPr>
          <p:cNvSpPr>
            <a:spLocks noGrp="1"/>
          </p:cNvSpPr>
          <p:nvPr>
            <p:ph type="ftr" sz="quarter" idx="3"/>
          </p:nvPr>
        </p:nvSpPr>
        <p:spPr>
          <a:xfrm>
            <a:off x="15871372" y="11941632"/>
            <a:ext cx="653143" cy="513933"/>
          </a:xfrm>
        </p:spPr>
        <p:txBody>
          <a:bodyPr/>
          <a:lstStyle/>
          <a:p>
            <a:fld id="{59F945A7-B25D-474E-AD8D-7EC3E8BBD76C}" type="slidenum">
              <a:rPr lang="en-US" sz="1800" smtClean="0"/>
              <a:pPr/>
              <a:t>12</a:t>
            </a:fld>
            <a:endParaRPr lang="en-US" sz="1800"/>
          </a:p>
        </p:txBody>
      </p:sp>
      <p:sp>
        <p:nvSpPr>
          <p:cNvPr id="6" name="Rectangle 5">
            <a:extLst>
              <a:ext uri="{FF2B5EF4-FFF2-40B4-BE49-F238E27FC236}">
                <a16:creationId xmlns:a16="http://schemas.microsoft.com/office/drawing/2014/main" id="{CB482BDD-CA1A-4CA5-8722-41D504F13BC3}"/>
              </a:ext>
            </a:extLst>
          </p:cNvPr>
          <p:cNvSpPr/>
          <p:nvPr/>
        </p:nvSpPr>
        <p:spPr>
          <a:xfrm>
            <a:off x="5335827" y="594886"/>
            <a:ext cx="5787546" cy="707886"/>
          </a:xfrm>
          <a:prstGeom prst="rect">
            <a:avLst/>
          </a:prstGeom>
        </p:spPr>
        <p:txBody>
          <a:bodyPr wrap="none">
            <a:spAutoFit/>
          </a:bodyPr>
          <a:lstStyle/>
          <a:p>
            <a:r>
              <a:rPr lang="en-US" sz="4000" b="1">
                <a:solidFill>
                  <a:schemeClr val="tx2"/>
                </a:solidFill>
                <a:latin typeface="Arial" panose="020B0604020202020204" pitchFamily="34" charset="0"/>
                <a:cs typeface="Arial" panose="020B0604020202020204" pitchFamily="34" charset="0"/>
              </a:rPr>
              <a:t>Technical Environment</a:t>
            </a:r>
          </a:p>
        </p:txBody>
      </p:sp>
      <p:sp>
        <p:nvSpPr>
          <p:cNvPr id="14" name="Content Placeholder 4">
            <a:extLst>
              <a:ext uri="{FF2B5EF4-FFF2-40B4-BE49-F238E27FC236}">
                <a16:creationId xmlns:a16="http://schemas.microsoft.com/office/drawing/2014/main" id="{EA040FE0-B6FD-46CB-9ECC-35BCB6AEC5AC}"/>
              </a:ext>
            </a:extLst>
          </p:cNvPr>
          <p:cNvSpPr>
            <a:spLocks noGrp="1"/>
          </p:cNvSpPr>
          <p:nvPr>
            <p:ph idx="1"/>
          </p:nvPr>
        </p:nvSpPr>
        <p:spPr>
          <a:xfrm>
            <a:off x="297577" y="1760964"/>
            <a:ext cx="14813280" cy="707886"/>
          </a:xfrm>
          <a:prstGeom prst="rect">
            <a:avLst/>
          </a:prstGeom>
        </p:spPr>
        <p:txBody>
          <a:bodyPr wrap="square">
            <a:spAutoFit/>
          </a:bodyPr>
          <a:lstStyle/>
          <a:p>
            <a:pPr marL="0" indent="0">
              <a:spcAft>
                <a:spcPts val="600"/>
              </a:spcAft>
              <a:buNone/>
            </a:pPr>
            <a:r>
              <a:rPr lang="en-US" sz="4000" b="1">
                <a:solidFill>
                  <a:schemeClr val="tx2"/>
                </a:solidFill>
                <a:latin typeface="Arial" panose="020B0604020202020204" pitchFamily="34" charset="0"/>
                <a:cs typeface="Arial" panose="020B0604020202020204" pitchFamily="34" charset="0"/>
              </a:rPr>
              <a:t>Hydraulic Capacity</a:t>
            </a:r>
          </a:p>
        </p:txBody>
      </p:sp>
      <p:sp>
        <p:nvSpPr>
          <p:cNvPr id="24" name="TextBox 23">
            <a:extLst>
              <a:ext uri="{FF2B5EF4-FFF2-40B4-BE49-F238E27FC236}">
                <a16:creationId xmlns:a16="http://schemas.microsoft.com/office/drawing/2014/main" id="{CA4948DE-06B1-42B7-95FA-668FCF4EA8CD}"/>
              </a:ext>
            </a:extLst>
          </p:cNvPr>
          <p:cNvSpPr txBox="1"/>
          <p:nvPr/>
        </p:nvSpPr>
        <p:spPr>
          <a:xfrm>
            <a:off x="11204653" y="2394446"/>
            <a:ext cx="5204692" cy="4493538"/>
          </a:xfrm>
          <a:prstGeom prst="rect">
            <a:avLst/>
          </a:prstGeom>
          <a:noFill/>
        </p:spPr>
        <p:txBody>
          <a:bodyPr wrap="square" rtlCol="0">
            <a:spAutoFit/>
          </a:bodyPr>
          <a:lstStyle/>
          <a:p>
            <a:pPr>
              <a:spcAft>
                <a:spcPts val="600"/>
              </a:spcAft>
            </a:pPr>
            <a:r>
              <a:rPr lang="en-US" sz="3200" b="1">
                <a:solidFill>
                  <a:schemeClr val="tx2"/>
                </a:solidFill>
                <a:latin typeface="Arial" panose="020B0604020202020204" pitchFamily="34" charset="0"/>
                <a:cs typeface="Arial" panose="020B0604020202020204" pitchFamily="34" charset="0"/>
              </a:rPr>
              <a:t>Duffy’s Lane Bridge</a:t>
            </a:r>
          </a:p>
          <a:p>
            <a:pPr>
              <a:spcAft>
                <a:spcPts val="600"/>
              </a:spcAft>
            </a:pPr>
            <a:endParaRPr lang="en-US" sz="2400">
              <a:solidFill>
                <a:schemeClr val="tx2"/>
              </a:solidFill>
              <a:latin typeface="Arial" panose="020B0604020202020204" pitchFamily="34" charset="0"/>
              <a:cs typeface="Arial" panose="020B0604020202020204" pitchFamily="34" charset="0"/>
            </a:endParaRPr>
          </a:p>
          <a:p>
            <a:pPr>
              <a:spcAft>
                <a:spcPts val="600"/>
              </a:spcAft>
            </a:pPr>
            <a:r>
              <a:rPr lang="en-US" sz="2400">
                <a:solidFill>
                  <a:schemeClr val="tx2"/>
                </a:solidFill>
                <a:latin typeface="Arial" panose="020B0604020202020204" pitchFamily="34" charset="0"/>
                <a:cs typeface="Arial" panose="020B0604020202020204" pitchFamily="34" charset="0"/>
              </a:rPr>
              <a:t>Tributary of Humber River at the bridge location: </a:t>
            </a:r>
          </a:p>
          <a:p>
            <a:pPr marL="342900" indent="-342900">
              <a:spcAft>
                <a:spcPts val="600"/>
              </a:spcAft>
              <a:buFont typeface="Arial" panose="020B0604020202020204" pitchFamily="34" charset="0"/>
              <a:buChar char="•"/>
            </a:pPr>
            <a:r>
              <a:rPr lang="en-US" sz="2400">
                <a:solidFill>
                  <a:schemeClr val="tx2"/>
                </a:solidFill>
                <a:latin typeface="Arial" panose="020B0604020202020204" pitchFamily="34" charset="0"/>
                <a:cs typeface="Arial" panose="020B0604020202020204" pitchFamily="34" charset="0"/>
              </a:rPr>
              <a:t>Flows west to east.</a:t>
            </a:r>
          </a:p>
          <a:p>
            <a:pPr marL="342900" indent="-342900">
              <a:spcAft>
                <a:spcPts val="600"/>
              </a:spcAft>
              <a:buFont typeface="Arial" panose="020B0604020202020204" pitchFamily="34" charset="0"/>
              <a:buChar char="•"/>
            </a:pPr>
            <a:r>
              <a:rPr lang="en-US" sz="2400">
                <a:solidFill>
                  <a:schemeClr val="tx2"/>
                </a:solidFill>
                <a:latin typeface="Arial" panose="020B0604020202020204" pitchFamily="34" charset="0"/>
                <a:cs typeface="Arial" panose="020B0604020202020204" pitchFamily="34" charset="0"/>
              </a:rPr>
              <a:t>Depth of 0.25 to 0.35 m.</a:t>
            </a:r>
          </a:p>
          <a:p>
            <a:pPr marL="342900" indent="-342900">
              <a:spcAft>
                <a:spcPts val="600"/>
              </a:spcAft>
              <a:buFont typeface="Arial" panose="020B0604020202020204" pitchFamily="34" charset="0"/>
              <a:buChar char="•"/>
            </a:pPr>
            <a:r>
              <a:rPr lang="en-US" sz="2400">
                <a:solidFill>
                  <a:schemeClr val="tx2"/>
                </a:solidFill>
                <a:latin typeface="Arial" panose="020B0604020202020204" pitchFamily="34" charset="0"/>
                <a:cs typeface="Arial" panose="020B0604020202020204" pitchFamily="34" charset="0"/>
              </a:rPr>
              <a:t>Natural channel is 3 to 4 m wide. Predominantly flows against northern abutment.</a:t>
            </a:r>
          </a:p>
          <a:p>
            <a:pPr marL="342900" indent="-342900">
              <a:spcAft>
                <a:spcPts val="600"/>
              </a:spcAft>
              <a:buFont typeface="Arial" panose="020B0604020202020204" pitchFamily="34" charset="0"/>
              <a:buChar char="•"/>
            </a:pPr>
            <a:r>
              <a:rPr lang="en-US" sz="2400">
                <a:solidFill>
                  <a:schemeClr val="tx2"/>
                </a:solidFill>
                <a:latin typeface="Arial" panose="020B0604020202020204" pitchFamily="34" charset="0"/>
                <a:cs typeface="Arial" panose="020B0604020202020204" pitchFamily="34" charset="0"/>
              </a:rPr>
              <a:t>Classified as ‘Local’ Road</a:t>
            </a:r>
          </a:p>
        </p:txBody>
      </p:sp>
      <p:sp>
        <p:nvSpPr>
          <p:cNvPr id="25" name="TextBox 24">
            <a:extLst>
              <a:ext uri="{FF2B5EF4-FFF2-40B4-BE49-F238E27FC236}">
                <a16:creationId xmlns:a16="http://schemas.microsoft.com/office/drawing/2014/main" id="{7286FFA1-7DBF-4678-B0C4-5ACA3E1558DE}"/>
              </a:ext>
            </a:extLst>
          </p:cNvPr>
          <p:cNvSpPr txBox="1"/>
          <p:nvPr/>
        </p:nvSpPr>
        <p:spPr>
          <a:xfrm>
            <a:off x="272863" y="2394446"/>
            <a:ext cx="5301344" cy="5155257"/>
          </a:xfrm>
          <a:prstGeom prst="rect">
            <a:avLst/>
          </a:prstGeom>
          <a:noFill/>
        </p:spPr>
        <p:txBody>
          <a:bodyPr wrap="square" rtlCol="0">
            <a:spAutoFit/>
          </a:bodyPr>
          <a:lstStyle/>
          <a:p>
            <a:pPr algn="ctr">
              <a:spcAft>
                <a:spcPts val="600"/>
              </a:spcAft>
            </a:pPr>
            <a:r>
              <a:rPr lang="en-US" sz="3200" b="1">
                <a:solidFill>
                  <a:schemeClr val="tx2"/>
                </a:solidFill>
                <a:latin typeface="Arial" panose="020B0604020202020204" pitchFamily="34" charset="0"/>
                <a:cs typeface="Arial" panose="020B0604020202020204" pitchFamily="34" charset="0"/>
              </a:rPr>
              <a:t>Patterson Sideroad Bridge 1</a:t>
            </a:r>
          </a:p>
          <a:p>
            <a:pPr>
              <a:spcAft>
                <a:spcPts val="600"/>
              </a:spcAft>
            </a:pPr>
            <a:r>
              <a:rPr lang="en-US" sz="2400">
                <a:solidFill>
                  <a:schemeClr val="tx2"/>
                </a:solidFill>
                <a:latin typeface="Arial" panose="020B0604020202020204" pitchFamily="34" charset="0"/>
                <a:cs typeface="Arial" panose="020B0604020202020204" pitchFamily="34" charset="0"/>
              </a:rPr>
              <a:t>Tributary of Humber River at the bridge location:</a:t>
            </a:r>
          </a:p>
          <a:p>
            <a:pPr marL="342900" indent="-342900">
              <a:spcAft>
                <a:spcPts val="600"/>
              </a:spcAft>
              <a:buFont typeface="Arial" panose="020B0604020202020204" pitchFamily="34" charset="0"/>
              <a:buChar char="•"/>
            </a:pPr>
            <a:r>
              <a:rPr lang="en-US" sz="2400">
                <a:solidFill>
                  <a:schemeClr val="tx2"/>
                </a:solidFill>
                <a:latin typeface="Arial" panose="020B0604020202020204" pitchFamily="34" charset="0"/>
                <a:cs typeface="Arial" panose="020B0604020202020204" pitchFamily="34" charset="0"/>
              </a:rPr>
              <a:t>Flows north to south through structure, then east along the south roadside embankment, and is not well-aligned with the structure. </a:t>
            </a:r>
          </a:p>
          <a:p>
            <a:pPr marL="342900" indent="-342900">
              <a:spcAft>
                <a:spcPts val="600"/>
              </a:spcAft>
              <a:buFont typeface="Arial" panose="020B0604020202020204" pitchFamily="34" charset="0"/>
              <a:buChar char="•"/>
            </a:pPr>
            <a:r>
              <a:rPr lang="en-US" sz="2400">
                <a:solidFill>
                  <a:schemeClr val="tx2"/>
                </a:solidFill>
                <a:latin typeface="Arial" panose="020B0604020202020204" pitchFamily="34" charset="0"/>
                <a:cs typeface="Arial" panose="020B0604020202020204" pitchFamily="34" charset="0"/>
              </a:rPr>
              <a:t>Depth of 0.2 m to 0.5 m. </a:t>
            </a:r>
          </a:p>
          <a:p>
            <a:pPr marL="342900" indent="-342900">
              <a:spcAft>
                <a:spcPts val="600"/>
              </a:spcAft>
              <a:buFont typeface="Arial" panose="020B0604020202020204" pitchFamily="34" charset="0"/>
              <a:buChar char="•"/>
            </a:pPr>
            <a:r>
              <a:rPr lang="en-US" sz="2400">
                <a:solidFill>
                  <a:schemeClr val="tx2"/>
                </a:solidFill>
                <a:latin typeface="Arial" panose="020B0604020202020204" pitchFamily="34" charset="0"/>
                <a:cs typeface="Arial" panose="020B0604020202020204" pitchFamily="34" charset="0"/>
              </a:rPr>
              <a:t>Natural channel is 5 to 7 m wide.</a:t>
            </a:r>
          </a:p>
          <a:p>
            <a:pPr marL="342900" indent="-342900">
              <a:spcAft>
                <a:spcPts val="600"/>
              </a:spcAft>
              <a:buFont typeface="Arial" panose="020B0604020202020204" pitchFamily="34" charset="0"/>
              <a:buChar char="•"/>
            </a:pPr>
            <a:r>
              <a:rPr lang="en-US" sz="2400">
                <a:solidFill>
                  <a:schemeClr val="tx2"/>
                </a:solidFill>
                <a:latin typeface="Arial" panose="020B0604020202020204" pitchFamily="34" charset="0"/>
                <a:cs typeface="Arial" panose="020B0604020202020204" pitchFamily="34" charset="0"/>
              </a:rPr>
              <a:t>Classified as ‘Collector’ Road </a:t>
            </a:r>
          </a:p>
        </p:txBody>
      </p:sp>
      <p:sp>
        <p:nvSpPr>
          <p:cNvPr id="26" name="TextBox 25">
            <a:extLst>
              <a:ext uri="{FF2B5EF4-FFF2-40B4-BE49-F238E27FC236}">
                <a16:creationId xmlns:a16="http://schemas.microsoft.com/office/drawing/2014/main" id="{8B58FAB4-8830-4B9E-B0DD-743791E2F59E}"/>
              </a:ext>
            </a:extLst>
          </p:cNvPr>
          <p:cNvSpPr txBox="1"/>
          <p:nvPr/>
        </p:nvSpPr>
        <p:spPr>
          <a:xfrm>
            <a:off x="5850774" y="2333486"/>
            <a:ext cx="5204692" cy="4416594"/>
          </a:xfrm>
          <a:prstGeom prst="rect">
            <a:avLst/>
          </a:prstGeom>
          <a:noFill/>
        </p:spPr>
        <p:txBody>
          <a:bodyPr wrap="square" rtlCol="0">
            <a:spAutoFit/>
          </a:bodyPr>
          <a:lstStyle/>
          <a:p>
            <a:pPr algn="ctr">
              <a:spcAft>
                <a:spcPts val="600"/>
              </a:spcAft>
            </a:pPr>
            <a:r>
              <a:rPr lang="en-US" sz="3200" b="1">
                <a:solidFill>
                  <a:schemeClr val="tx2"/>
                </a:solidFill>
                <a:latin typeface="Arial" panose="020B0604020202020204" pitchFamily="34" charset="0"/>
                <a:cs typeface="Arial" panose="020B0604020202020204" pitchFamily="34" charset="0"/>
              </a:rPr>
              <a:t>Patterson Sideroad Bridge 2</a:t>
            </a:r>
          </a:p>
          <a:p>
            <a:pPr>
              <a:spcAft>
                <a:spcPts val="600"/>
              </a:spcAft>
            </a:pPr>
            <a:r>
              <a:rPr lang="en-US" sz="2400">
                <a:solidFill>
                  <a:schemeClr val="tx2"/>
                </a:solidFill>
                <a:latin typeface="Arial" panose="020B0604020202020204" pitchFamily="34" charset="0"/>
                <a:cs typeface="Arial" panose="020B0604020202020204" pitchFamily="34" charset="0"/>
              </a:rPr>
              <a:t>Humber River at the bridge location:</a:t>
            </a:r>
          </a:p>
          <a:p>
            <a:pPr marL="342900" indent="-342900">
              <a:spcAft>
                <a:spcPts val="600"/>
              </a:spcAft>
              <a:buFont typeface="Arial" panose="020B0604020202020204" pitchFamily="34" charset="0"/>
              <a:buChar char="•"/>
            </a:pPr>
            <a:r>
              <a:rPr lang="en-US" sz="2400">
                <a:solidFill>
                  <a:schemeClr val="tx2"/>
                </a:solidFill>
                <a:latin typeface="Arial" panose="020B0604020202020204" pitchFamily="34" charset="0"/>
                <a:cs typeface="Arial" panose="020B0604020202020204" pitchFamily="34" charset="0"/>
              </a:rPr>
              <a:t>Mainstem of Humber River flows from north to south. </a:t>
            </a:r>
          </a:p>
          <a:p>
            <a:pPr marL="342900" indent="-342900">
              <a:spcAft>
                <a:spcPts val="600"/>
              </a:spcAft>
              <a:buFont typeface="Arial" panose="020B0604020202020204" pitchFamily="34" charset="0"/>
              <a:buChar char="•"/>
            </a:pPr>
            <a:r>
              <a:rPr lang="en-US" sz="2400">
                <a:solidFill>
                  <a:schemeClr val="tx2"/>
                </a:solidFill>
                <a:latin typeface="Arial" panose="020B0604020202020204" pitchFamily="34" charset="0"/>
                <a:cs typeface="Arial" panose="020B0604020202020204" pitchFamily="34" charset="0"/>
              </a:rPr>
              <a:t>Depth of 0.2 to 0.4 m. </a:t>
            </a:r>
          </a:p>
          <a:p>
            <a:pPr marL="342900" indent="-342900">
              <a:spcAft>
                <a:spcPts val="600"/>
              </a:spcAft>
              <a:buFont typeface="Arial" panose="020B0604020202020204" pitchFamily="34" charset="0"/>
              <a:buChar char="•"/>
            </a:pPr>
            <a:r>
              <a:rPr lang="en-US" sz="2400">
                <a:solidFill>
                  <a:schemeClr val="tx2"/>
                </a:solidFill>
                <a:latin typeface="Arial" panose="020B0604020202020204" pitchFamily="34" charset="0"/>
                <a:cs typeface="Arial" panose="020B0604020202020204" pitchFamily="34" charset="0"/>
              </a:rPr>
              <a:t>Natural channel is 9 to 11 m wide and is aligned along western abutment.</a:t>
            </a:r>
          </a:p>
          <a:p>
            <a:pPr marL="342900" indent="-342900">
              <a:spcAft>
                <a:spcPts val="600"/>
              </a:spcAft>
              <a:buFont typeface="Arial" panose="020B0604020202020204" pitchFamily="34" charset="0"/>
              <a:buChar char="•"/>
            </a:pPr>
            <a:r>
              <a:rPr lang="en-US" sz="2400">
                <a:solidFill>
                  <a:schemeClr val="tx2"/>
                </a:solidFill>
                <a:latin typeface="Arial" panose="020B0604020202020204" pitchFamily="34" charset="0"/>
                <a:cs typeface="Arial" panose="020B0604020202020204" pitchFamily="34" charset="0"/>
              </a:rPr>
              <a:t>Classified as ‘Collector’ Road</a:t>
            </a:r>
          </a:p>
        </p:txBody>
      </p:sp>
      <p:sp>
        <p:nvSpPr>
          <p:cNvPr id="27" name="Rectangle 26">
            <a:extLst>
              <a:ext uri="{FF2B5EF4-FFF2-40B4-BE49-F238E27FC236}">
                <a16:creationId xmlns:a16="http://schemas.microsoft.com/office/drawing/2014/main" id="{C183FD24-66C6-47AE-9888-2889E0BAF3D5}"/>
              </a:ext>
            </a:extLst>
          </p:cNvPr>
          <p:cNvSpPr/>
          <p:nvPr/>
        </p:nvSpPr>
        <p:spPr>
          <a:xfrm>
            <a:off x="665641" y="7627601"/>
            <a:ext cx="15127917" cy="830997"/>
          </a:xfrm>
          <a:prstGeom prst="rect">
            <a:avLst/>
          </a:prstGeom>
          <a:ln>
            <a:solidFill>
              <a:schemeClr val="accent1">
                <a:shade val="50000"/>
              </a:schemeClr>
            </a:solidFill>
          </a:ln>
        </p:spPr>
        <p:txBody>
          <a:bodyPr wrap="square">
            <a:spAutoFit/>
          </a:bodyPr>
          <a:lstStyle/>
          <a:p>
            <a:pPr algn="ctr">
              <a:spcAft>
                <a:spcPts val="600"/>
              </a:spcAft>
            </a:pPr>
            <a:r>
              <a:rPr lang="en-US" sz="2400">
                <a:solidFill>
                  <a:schemeClr val="tx2"/>
                </a:solidFill>
                <a:latin typeface="Arial" panose="020B0604020202020204" pitchFamily="34" charset="0"/>
                <a:cs typeface="Arial" panose="020B0604020202020204" pitchFamily="34" charset="0"/>
              </a:rPr>
              <a:t>Existing structures are sufficiently sized </a:t>
            </a:r>
            <a:r>
              <a:rPr lang="en-US" sz="2400">
                <a:solidFill>
                  <a:schemeClr val="tx2"/>
                </a:solidFill>
                <a:latin typeface="Arial" panose="020B0604020202020204" pitchFamily="34" charset="0"/>
                <a:cs typeface="Arial" panose="020B0604020202020204" pitchFamily="34" charset="0"/>
                <a:sym typeface="Wingdings" panose="05000000000000000000" pitchFamily="2" charset="2"/>
              </a:rPr>
              <a:t> Structures </a:t>
            </a:r>
            <a:r>
              <a:rPr lang="en-US" sz="2400">
                <a:solidFill>
                  <a:schemeClr val="tx2"/>
                </a:solidFill>
                <a:latin typeface="Arial" panose="020B0604020202020204" pitchFamily="34" charset="0"/>
                <a:cs typeface="Arial" panose="020B0604020202020204" pitchFamily="34" charset="0"/>
              </a:rPr>
              <a:t>provide minimum 1.0 m recommended clearance to the soffit during a 50-year flood event. </a:t>
            </a:r>
          </a:p>
        </p:txBody>
      </p:sp>
      <p:sp>
        <p:nvSpPr>
          <p:cNvPr id="28" name="Rectangle 27">
            <a:extLst>
              <a:ext uri="{FF2B5EF4-FFF2-40B4-BE49-F238E27FC236}">
                <a16:creationId xmlns:a16="http://schemas.microsoft.com/office/drawing/2014/main" id="{5B539560-F760-424D-A746-F2201397023B}"/>
              </a:ext>
            </a:extLst>
          </p:cNvPr>
          <p:cNvSpPr/>
          <p:nvPr/>
        </p:nvSpPr>
        <p:spPr>
          <a:xfrm>
            <a:off x="86359" y="8536497"/>
            <a:ext cx="5301344" cy="707886"/>
          </a:xfrm>
          <a:prstGeom prst="rect">
            <a:avLst/>
          </a:prstGeom>
        </p:spPr>
        <p:txBody>
          <a:bodyPr wrap="square">
            <a:spAutoFit/>
          </a:bodyPr>
          <a:lstStyle/>
          <a:p>
            <a:pPr algn="ctr"/>
            <a:r>
              <a:rPr lang="en-US" sz="2000" b="1">
                <a:solidFill>
                  <a:schemeClr val="tx2"/>
                </a:solidFill>
                <a:latin typeface="Arial" panose="020B0604020202020204" pitchFamily="34" charset="0"/>
                <a:cs typeface="Arial" panose="020B0604020202020204" pitchFamily="34" charset="0"/>
              </a:rPr>
              <a:t>HEC-RAS Model – Hydraulic Performance of Existing Patterson Sideroad Bridge 1</a:t>
            </a:r>
          </a:p>
        </p:txBody>
      </p:sp>
      <p:sp>
        <p:nvSpPr>
          <p:cNvPr id="29" name="Rectangle 28">
            <a:extLst>
              <a:ext uri="{FF2B5EF4-FFF2-40B4-BE49-F238E27FC236}">
                <a16:creationId xmlns:a16="http://schemas.microsoft.com/office/drawing/2014/main" id="{041E92C0-FD29-4DCC-9336-F91E51BB69E9}"/>
              </a:ext>
            </a:extLst>
          </p:cNvPr>
          <p:cNvSpPr/>
          <p:nvPr/>
        </p:nvSpPr>
        <p:spPr>
          <a:xfrm>
            <a:off x="5682303" y="8536497"/>
            <a:ext cx="5301344" cy="707886"/>
          </a:xfrm>
          <a:prstGeom prst="rect">
            <a:avLst/>
          </a:prstGeom>
        </p:spPr>
        <p:txBody>
          <a:bodyPr wrap="square">
            <a:spAutoFit/>
          </a:bodyPr>
          <a:lstStyle/>
          <a:p>
            <a:pPr algn="ctr"/>
            <a:r>
              <a:rPr lang="en-US" sz="2000" b="1">
                <a:solidFill>
                  <a:schemeClr val="tx2"/>
                </a:solidFill>
                <a:latin typeface="Arial" panose="020B0604020202020204" pitchFamily="34" charset="0"/>
                <a:cs typeface="Arial" panose="020B0604020202020204" pitchFamily="34" charset="0"/>
              </a:rPr>
              <a:t>HEC-RAS Model – Hydraulic Performance of Existing Patterson Sideroad Bridge 2</a:t>
            </a:r>
          </a:p>
        </p:txBody>
      </p:sp>
      <p:sp>
        <p:nvSpPr>
          <p:cNvPr id="30" name="Rectangle 29">
            <a:extLst>
              <a:ext uri="{FF2B5EF4-FFF2-40B4-BE49-F238E27FC236}">
                <a16:creationId xmlns:a16="http://schemas.microsoft.com/office/drawing/2014/main" id="{E2E3B160-C6C3-424A-A23F-85A74ABEB814}"/>
              </a:ext>
            </a:extLst>
          </p:cNvPr>
          <p:cNvSpPr/>
          <p:nvPr/>
        </p:nvSpPr>
        <p:spPr>
          <a:xfrm>
            <a:off x="11026721" y="8585809"/>
            <a:ext cx="5301344" cy="707886"/>
          </a:xfrm>
          <a:prstGeom prst="rect">
            <a:avLst/>
          </a:prstGeom>
        </p:spPr>
        <p:txBody>
          <a:bodyPr wrap="square">
            <a:spAutoFit/>
          </a:bodyPr>
          <a:lstStyle/>
          <a:p>
            <a:pPr algn="ctr"/>
            <a:r>
              <a:rPr lang="en-US" sz="2000" b="1">
                <a:solidFill>
                  <a:schemeClr val="tx2"/>
                </a:solidFill>
                <a:latin typeface="Arial" panose="020B0604020202020204" pitchFamily="34" charset="0"/>
                <a:cs typeface="Arial" panose="020B0604020202020204" pitchFamily="34" charset="0"/>
              </a:rPr>
              <a:t>HEC-RAS Model – Hydraulic Performance of Existing Duffy’s Lane Bridge</a:t>
            </a:r>
          </a:p>
        </p:txBody>
      </p:sp>
      <p:graphicFrame>
        <p:nvGraphicFramePr>
          <p:cNvPr id="32" name="Table 31">
            <a:extLst>
              <a:ext uri="{FF2B5EF4-FFF2-40B4-BE49-F238E27FC236}">
                <a16:creationId xmlns:a16="http://schemas.microsoft.com/office/drawing/2014/main" id="{75202C2D-209E-4AE1-AF6F-BCB35340B2F5}"/>
              </a:ext>
            </a:extLst>
          </p:cNvPr>
          <p:cNvGraphicFramePr>
            <a:graphicFrameLocks noGrp="1"/>
          </p:cNvGraphicFramePr>
          <p:nvPr>
            <p:extLst>
              <p:ext uri="{D42A27DB-BD31-4B8C-83A1-F6EECF244321}">
                <p14:modId xmlns:p14="http://schemas.microsoft.com/office/powerpoint/2010/main" val="1131142583"/>
              </p:ext>
            </p:extLst>
          </p:nvPr>
        </p:nvGraphicFramePr>
        <p:xfrm>
          <a:off x="297577" y="9323503"/>
          <a:ext cx="4878908" cy="2073085"/>
        </p:xfrm>
        <a:graphic>
          <a:graphicData uri="http://schemas.openxmlformats.org/drawingml/2006/table">
            <a:tbl>
              <a:tblPr firstRow="1" bandRow="1"/>
              <a:tblGrid>
                <a:gridCol w="894737">
                  <a:extLst>
                    <a:ext uri="{9D8B030D-6E8A-4147-A177-3AD203B41FA5}">
                      <a16:colId xmlns:a16="http://schemas.microsoft.com/office/drawing/2014/main" val="1618226619"/>
                    </a:ext>
                  </a:extLst>
                </a:gridCol>
                <a:gridCol w="744617">
                  <a:extLst>
                    <a:ext uri="{9D8B030D-6E8A-4147-A177-3AD203B41FA5}">
                      <a16:colId xmlns:a16="http://schemas.microsoft.com/office/drawing/2014/main" val="2369917072"/>
                    </a:ext>
                  </a:extLst>
                </a:gridCol>
                <a:gridCol w="1045029">
                  <a:extLst>
                    <a:ext uri="{9D8B030D-6E8A-4147-A177-3AD203B41FA5}">
                      <a16:colId xmlns:a16="http://schemas.microsoft.com/office/drawing/2014/main" val="3771277330"/>
                    </a:ext>
                  </a:extLst>
                </a:gridCol>
                <a:gridCol w="990600">
                  <a:extLst>
                    <a:ext uri="{9D8B030D-6E8A-4147-A177-3AD203B41FA5}">
                      <a16:colId xmlns:a16="http://schemas.microsoft.com/office/drawing/2014/main" val="4158975114"/>
                    </a:ext>
                  </a:extLst>
                </a:gridCol>
                <a:gridCol w="1203925">
                  <a:extLst>
                    <a:ext uri="{9D8B030D-6E8A-4147-A177-3AD203B41FA5}">
                      <a16:colId xmlns:a16="http://schemas.microsoft.com/office/drawing/2014/main" val="3916778230"/>
                    </a:ext>
                  </a:extLst>
                </a:gridCol>
              </a:tblGrid>
              <a:tr h="370840">
                <a:tc>
                  <a:txBody>
                    <a:bodyPr/>
                    <a:lstStyle>
                      <a:lvl1pPr marL="0" algn="l" defTabSz="1645920" rtl="0" eaLnBrk="1" latinLnBrk="0" hangingPunct="1">
                        <a:defRPr sz="3240" b="1" kern="1200">
                          <a:solidFill>
                            <a:schemeClr val="lt1"/>
                          </a:solidFill>
                          <a:latin typeface="Calibri"/>
                        </a:defRPr>
                      </a:lvl1pPr>
                      <a:lvl2pPr marL="822960" algn="l" defTabSz="1645920" rtl="0" eaLnBrk="1" latinLnBrk="0" hangingPunct="1">
                        <a:defRPr sz="3240" b="1" kern="1200">
                          <a:solidFill>
                            <a:schemeClr val="lt1"/>
                          </a:solidFill>
                          <a:latin typeface="Calibri"/>
                        </a:defRPr>
                      </a:lvl2pPr>
                      <a:lvl3pPr marL="1645920" algn="l" defTabSz="1645920" rtl="0" eaLnBrk="1" latinLnBrk="0" hangingPunct="1">
                        <a:defRPr sz="3240" b="1" kern="1200">
                          <a:solidFill>
                            <a:schemeClr val="lt1"/>
                          </a:solidFill>
                          <a:latin typeface="Calibri"/>
                        </a:defRPr>
                      </a:lvl3pPr>
                      <a:lvl4pPr marL="2468880" algn="l" defTabSz="1645920" rtl="0" eaLnBrk="1" latinLnBrk="0" hangingPunct="1">
                        <a:defRPr sz="3240" b="1" kern="1200">
                          <a:solidFill>
                            <a:schemeClr val="lt1"/>
                          </a:solidFill>
                          <a:latin typeface="Calibri"/>
                        </a:defRPr>
                      </a:lvl4pPr>
                      <a:lvl5pPr marL="3291840" algn="l" defTabSz="1645920" rtl="0" eaLnBrk="1" latinLnBrk="0" hangingPunct="1">
                        <a:defRPr sz="3240" b="1" kern="1200">
                          <a:solidFill>
                            <a:schemeClr val="lt1"/>
                          </a:solidFill>
                          <a:latin typeface="Calibri"/>
                        </a:defRPr>
                      </a:lvl5pPr>
                      <a:lvl6pPr marL="4114800" algn="l" defTabSz="1645920" rtl="0" eaLnBrk="1" latinLnBrk="0" hangingPunct="1">
                        <a:defRPr sz="3240" b="1" kern="1200">
                          <a:solidFill>
                            <a:schemeClr val="lt1"/>
                          </a:solidFill>
                          <a:latin typeface="Calibri"/>
                        </a:defRPr>
                      </a:lvl6pPr>
                      <a:lvl7pPr marL="4937760" algn="l" defTabSz="1645920" rtl="0" eaLnBrk="1" latinLnBrk="0" hangingPunct="1">
                        <a:defRPr sz="3240" b="1" kern="1200">
                          <a:solidFill>
                            <a:schemeClr val="lt1"/>
                          </a:solidFill>
                          <a:latin typeface="Calibri"/>
                        </a:defRPr>
                      </a:lvl7pPr>
                      <a:lvl8pPr marL="5760720" algn="l" defTabSz="1645920" rtl="0" eaLnBrk="1" latinLnBrk="0" hangingPunct="1">
                        <a:defRPr sz="3240" b="1" kern="1200">
                          <a:solidFill>
                            <a:schemeClr val="lt1"/>
                          </a:solidFill>
                          <a:latin typeface="Calibri"/>
                        </a:defRPr>
                      </a:lvl8pPr>
                      <a:lvl9pPr marL="6583680" algn="l" defTabSz="1645920" rtl="0" eaLnBrk="1" latinLnBrk="0" hangingPunct="1">
                        <a:defRPr sz="3240" b="1" kern="1200">
                          <a:solidFill>
                            <a:schemeClr val="lt1"/>
                          </a:solidFill>
                          <a:latin typeface="Calibri"/>
                        </a:defRPr>
                      </a:lvl9pPr>
                    </a:lstStyle>
                    <a:p>
                      <a:pPr marL="0" marR="0" algn="ctr">
                        <a:lnSpc>
                          <a:spcPct val="115000"/>
                        </a:lnSpc>
                        <a:spcBef>
                          <a:spcPts val="0"/>
                        </a:spcBef>
                        <a:spcAft>
                          <a:spcPts val="0"/>
                        </a:spcAft>
                      </a:pPr>
                      <a:r>
                        <a:rPr lang="en-CA" sz="1400" b="1">
                          <a:effectLst/>
                          <a:latin typeface="Arial" panose="020B0604020202020204" pitchFamily="34" charset="0"/>
                          <a:ea typeface="Times New Roman" panose="02020603050405020304" pitchFamily="18" charset="0"/>
                          <a:cs typeface="Arial" panose="020B0604020202020204" pitchFamily="34" charset="0"/>
                        </a:rPr>
                        <a:t>Design Event</a:t>
                      </a:r>
                      <a:endParaRPr lang="en-C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8996"/>
                    </a:solidFill>
                  </a:tcPr>
                </a:tc>
                <a:tc>
                  <a:txBody>
                    <a:bodyPr/>
                    <a:lstStyle>
                      <a:lvl1pPr marL="0" algn="l" defTabSz="1645920" rtl="0" eaLnBrk="1" latinLnBrk="0" hangingPunct="1">
                        <a:defRPr sz="3240" b="1" kern="1200">
                          <a:solidFill>
                            <a:schemeClr val="lt1"/>
                          </a:solidFill>
                          <a:latin typeface="Calibri"/>
                        </a:defRPr>
                      </a:lvl1pPr>
                      <a:lvl2pPr marL="822960" algn="l" defTabSz="1645920" rtl="0" eaLnBrk="1" latinLnBrk="0" hangingPunct="1">
                        <a:defRPr sz="3240" b="1" kern="1200">
                          <a:solidFill>
                            <a:schemeClr val="lt1"/>
                          </a:solidFill>
                          <a:latin typeface="Calibri"/>
                        </a:defRPr>
                      </a:lvl2pPr>
                      <a:lvl3pPr marL="1645920" algn="l" defTabSz="1645920" rtl="0" eaLnBrk="1" latinLnBrk="0" hangingPunct="1">
                        <a:defRPr sz="3240" b="1" kern="1200">
                          <a:solidFill>
                            <a:schemeClr val="lt1"/>
                          </a:solidFill>
                          <a:latin typeface="Calibri"/>
                        </a:defRPr>
                      </a:lvl3pPr>
                      <a:lvl4pPr marL="2468880" algn="l" defTabSz="1645920" rtl="0" eaLnBrk="1" latinLnBrk="0" hangingPunct="1">
                        <a:defRPr sz="3240" b="1" kern="1200">
                          <a:solidFill>
                            <a:schemeClr val="lt1"/>
                          </a:solidFill>
                          <a:latin typeface="Calibri"/>
                        </a:defRPr>
                      </a:lvl4pPr>
                      <a:lvl5pPr marL="3291840" algn="l" defTabSz="1645920" rtl="0" eaLnBrk="1" latinLnBrk="0" hangingPunct="1">
                        <a:defRPr sz="3240" b="1" kern="1200">
                          <a:solidFill>
                            <a:schemeClr val="lt1"/>
                          </a:solidFill>
                          <a:latin typeface="Calibri"/>
                        </a:defRPr>
                      </a:lvl5pPr>
                      <a:lvl6pPr marL="4114800" algn="l" defTabSz="1645920" rtl="0" eaLnBrk="1" latinLnBrk="0" hangingPunct="1">
                        <a:defRPr sz="3240" b="1" kern="1200">
                          <a:solidFill>
                            <a:schemeClr val="lt1"/>
                          </a:solidFill>
                          <a:latin typeface="Calibri"/>
                        </a:defRPr>
                      </a:lvl6pPr>
                      <a:lvl7pPr marL="4937760" algn="l" defTabSz="1645920" rtl="0" eaLnBrk="1" latinLnBrk="0" hangingPunct="1">
                        <a:defRPr sz="3240" b="1" kern="1200">
                          <a:solidFill>
                            <a:schemeClr val="lt1"/>
                          </a:solidFill>
                          <a:latin typeface="Calibri"/>
                        </a:defRPr>
                      </a:lvl7pPr>
                      <a:lvl8pPr marL="5760720" algn="l" defTabSz="1645920" rtl="0" eaLnBrk="1" latinLnBrk="0" hangingPunct="1">
                        <a:defRPr sz="3240" b="1" kern="1200">
                          <a:solidFill>
                            <a:schemeClr val="lt1"/>
                          </a:solidFill>
                          <a:latin typeface="Calibri"/>
                        </a:defRPr>
                      </a:lvl8pPr>
                      <a:lvl9pPr marL="6583680" algn="l" defTabSz="1645920" rtl="0" eaLnBrk="1" latinLnBrk="0" hangingPunct="1">
                        <a:defRPr sz="3240" b="1" kern="1200">
                          <a:solidFill>
                            <a:schemeClr val="lt1"/>
                          </a:solidFill>
                          <a:latin typeface="Calibri"/>
                        </a:defRPr>
                      </a:lvl9pPr>
                    </a:lstStyle>
                    <a:p>
                      <a:pPr marL="0" marR="0" algn="ctr">
                        <a:lnSpc>
                          <a:spcPct val="115000"/>
                        </a:lnSpc>
                        <a:spcBef>
                          <a:spcPts val="0"/>
                        </a:spcBef>
                        <a:spcAft>
                          <a:spcPts val="0"/>
                        </a:spcAft>
                      </a:pPr>
                      <a:r>
                        <a:rPr lang="en-CA" sz="1400" b="1">
                          <a:effectLst/>
                          <a:latin typeface="Arial" panose="020B0604020202020204" pitchFamily="34" charset="0"/>
                          <a:ea typeface="Times New Roman" panose="02020603050405020304" pitchFamily="18" charset="0"/>
                          <a:cs typeface="Arial" panose="020B0604020202020204" pitchFamily="34" charset="0"/>
                        </a:rPr>
                        <a:t>Design Flow </a:t>
                      </a:r>
                      <a:br>
                        <a:rPr lang="en-CA" sz="1400" b="1">
                          <a:effectLst/>
                          <a:latin typeface="Arial" panose="020B0604020202020204" pitchFamily="34" charset="0"/>
                          <a:ea typeface="Times New Roman" panose="02020603050405020304" pitchFamily="18" charset="0"/>
                          <a:cs typeface="Arial" panose="020B0604020202020204" pitchFamily="34" charset="0"/>
                        </a:rPr>
                      </a:br>
                      <a:r>
                        <a:rPr lang="en-CA" sz="1400" b="1">
                          <a:effectLst/>
                          <a:latin typeface="Arial" panose="020B0604020202020204" pitchFamily="34" charset="0"/>
                          <a:ea typeface="Times New Roman" panose="02020603050405020304" pitchFamily="18" charset="0"/>
                          <a:cs typeface="Arial" panose="020B0604020202020204" pitchFamily="34" charset="0"/>
                        </a:rPr>
                        <a:t>(m</a:t>
                      </a:r>
                      <a:r>
                        <a:rPr lang="en-CA" sz="1400" b="1" baseline="30000">
                          <a:effectLst/>
                          <a:latin typeface="Arial" panose="020B0604020202020204" pitchFamily="34" charset="0"/>
                          <a:ea typeface="Times New Roman" panose="02020603050405020304" pitchFamily="18" charset="0"/>
                          <a:cs typeface="Arial" panose="020B0604020202020204" pitchFamily="34" charset="0"/>
                        </a:rPr>
                        <a:t>3</a:t>
                      </a:r>
                      <a:r>
                        <a:rPr lang="en-CA" sz="1400" b="1">
                          <a:effectLst/>
                          <a:latin typeface="Arial" panose="020B0604020202020204" pitchFamily="34" charset="0"/>
                          <a:ea typeface="Times New Roman" panose="02020603050405020304" pitchFamily="18" charset="0"/>
                          <a:cs typeface="Arial" panose="020B0604020202020204" pitchFamily="34" charset="0"/>
                        </a:rPr>
                        <a:t>/s)</a:t>
                      </a:r>
                      <a:endParaRPr lang="en-C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8996"/>
                    </a:solidFill>
                  </a:tcPr>
                </a:tc>
                <a:tc>
                  <a:txBody>
                    <a:bodyPr/>
                    <a:lstStyle>
                      <a:lvl1pPr marL="0" algn="l" defTabSz="1645920" rtl="0" eaLnBrk="1" latinLnBrk="0" hangingPunct="1">
                        <a:defRPr sz="3240" b="1" kern="1200">
                          <a:solidFill>
                            <a:schemeClr val="lt1"/>
                          </a:solidFill>
                          <a:latin typeface="Calibri"/>
                        </a:defRPr>
                      </a:lvl1pPr>
                      <a:lvl2pPr marL="822960" algn="l" defTabSz="1645920" rtl="0" eaLnBrk="1" latinLnBrk="0" hangingPunct="1">
                        <a:defRPr sz="3240" b="1" kern="1200">
                          <a:solidFill>
                            <a:schemeClr val="lt1"/>
                          </a:solidFill>
                          <a:latin typeface="Calibri"/>
                        </a:defRPr>
                      </a:lvl2pPr>
                      <a:lvl3pPr marL="1645920" algn="l" defTabSz="1645920" rtl="0" eaLnBrk="1" latinLnBrk="0" hangingPunct="1">
                        <a:defRPr sz="3240" b="1" kern="1200">
                          <a:solidFill>
                            <a:schemeClr val="lt1"/>
                          </a:solidFill>
                          <a:latin typeface="Calibri"/>
                        </a:defRPr>
                      </a:lvl3pPr>
                      <a:lvl4pPr marL="2468880" algn="l" defTabSz="1645920" rtl="0" eaLnBrk="1" latinLnBrk="0" hangingPunct="1">
                        <a:defRPr sz="3240" b="1" kern="1200">
                          <a:solidFill>
                            <a:schemeClr val="lt1"/>
                          </a:solidFill>
                          <a:latin typeface="Calibri"/>
                        </a:defRPr>
                      </a:lvl4pPr>
                      <a:lvl5pPr marL="3291840" algn="l" defTabSz="1645920" rtl="0" eaLnBrk="1" latinLnBrk="0" hangingPunct="1">
                        <a:defRPr sz="3240" b="1" kern="1200">
                          <a:solidFill>
                            <a:schemeClr val="lt1"/>
                          </a:solidFill>
                          <a:latin typeface="Calibri"/>
                        </a:defRPr>
                      </a:lvl5pPr>
                      <a:lvl6pPr marL="4114800" algn="l" defTabSz="1645920" rtl="0" eaLnBrk="1" latinLnBrk="0" hangingPunct="1">
                        <a:defRPr sz="3240" b="1" kern="1200">
                          <a:solidFill>
                            <a:schemeClr val="lt1"/>
                          </a:solidFill>
                          <a:latin typeface="Calibri"/>
                        </a:defRPr>
                      </a:lvl6pPr>
                      <a:lvl7pPr marL="4937760" algn="l" defTabSz="1645920" rtl="0" eaLnBrk="1" latinLnBrk="0" hangingPunct="1">
                        <a:defRPr sz="3240" b="1" kern="1200">
                          <a:solidFill>
                            <a:schemeClr val="lt1"/>
                          </a:solidFill>
                          <a:latin typeface="Calibri"/>
                        </a:defRPr>
                      </a:lvl7pPr>
                      <a:lvl8pPr marL="5760720" algn="l" defTabSz="1645920" rtl="0" eaLnBrk="1" latinLnBrk="0" hangingPunct="1">
                        <a:defRPr sz="3240" b="1" kern="1200">
                          <a:solidFill>
                            <a:schemeClr val="lt1"/>
                          </a:solidFill>
                          <a:latin typeface="Calibri"/>
                        </a:defRPr>
                      </a:lvl8pPr>
                      <a:lvl9pPr marL="6583680" algn="l" defTabSz="1645920" rtl="0" eaLnBrk="1" latinLnBrk="0" hangingPunct="1">
                        <a:defRPr sz="3240" b="1" kern="1200">
                          <a:solidFill>
                            <a:schemeClr val="lt1"/>
                          </a:solidFill>
                          <a:latin typeface="Calibri"/>
                        </a:defRPr>
                      </a:lvl9pPr>
                    </a:lstStyle>
                    <a:p>
                      <a:pPr marL="0" marR="0" algn="ctr">
                        <a:lnSpc>
                          <a:spcPct val="115000"/>
                        </a:lnSpc>
                        <a:spcBef>
                          <a:spcPts val="0"/>
                        </a:spcBef>
                        <a:spcAft>
                          <a:spcPts val="0"/>
                        </a:spcAft>
                      </a:pPr>
                      <a:r>
                        <a:rPr lang="en-CA" sz="1400" b="1">
                          <a:effectLst/>
                          <a:latin typeface="Arial" panose="020B0604020202020204" pitchFamily="34" charset="0"/>
                          <a:ea typeface="Times New Roman" panose="02020603050405020304" pitchFamily="18" charset="0"/>
                          <a:cs typeface="Arial" panose="020B0604020202020204" pitchFamily="34" charset="0"/>
                        </a:rPr>
                        <a:t>Headwater Elevation (m)</a:t>
                      </a:r>
                      <a:endParaRPr lang="en-C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8996"/>
                    </a:solidFill>
                  </a:tcPr>
                </a:tc>
                <a:tc>
                  <a:txBody>
                    <a:bodyPr/>
                    <a:lstStyle>
                      <a:lvl1pPr marL="0" algn="l" defTabSz="1645920" rtl="0" eaLnBrk="1" latinLnBrk="0" hangingPunct="1">
                        <a:defRPr sz="3240" b="1" kern="1200">
                          <a:solidFill>
                            <a:schemeClr val="lt1"/>
                          </a:solidFill>
                          <a:latin typeface="Calibri"/>
                        </a:defRPr>
                      </a:lvl1pPr>
                      <a:lvl2pPr marL="822960" algn="l" defTabSz="1645920" rtl="0" eaLnBrk="1" latinLnBrk="0" hangingPunct="1">
                        <a:defRPr sz="3240" b="1" kern="1200">
                          <a:solidFill>
                            <a:schemeClr val="lt1"/>
                          </a:solidFill>
                          <a:latin typeface="Calibri"/>
                        </a:defRPr>
                      </a:lvl2pPr>
                      <a:lvl3pPr marL="1645920" algn="l" defTabSz="1645920" rtl="0" eaLnBrk="1" latinLnBrk="0" hangingPunct="1">
                        <a:defRPr sz="3240" b="1" kern="1200">
                          <a:solidFill>
                            <a:schemeClr val="lt1"/>
                          </a:solidFill>
                          <a:latin typeface="Calibri"/>
                        </a:defRPr>
                      </a:lvl3pPr>
                      <a:lvl4pPr marL="2468880" algn="l" defTabSz="1645920" rtl="0" eaLnBrk="1" latinLnBrk="0" hangingPunct="1">
                        <a:defRPr sz="3240" b="1" kern="1200">
                          <a:solidFill>
                            <a:schemeClr val="lt1"/>
                          </a:solidFill>
                          <a:latin typeface="Calibri"/>
                        </a:defRPr>
                      </a:lvl4pPr>
                      <a:lvl5pPr marL="3291840" algn="l" defTabSz="1645920" rtl="0" eaLnBrk="1" latinLnBrk="0" hangingPunct="1">
                        <a:defRPr sz="3240" b="1" kern="1200">
                          <a:solidFill>
                            <a:schemeClr val="lt1"/>
                          </a:solidFill>
                          <a:latin typeface="Calibri"/>
                        </a:defRPr>
                      </a:lvl5pPr>
                      <a:lvl6pPr marL="4114800" algn="l" defTabSz="1645920" rtl="0" eaLnBrk="1" latinLnBrk="0" hangingPunct="1">
                        <a:defRPr sz="3240" b="1" kern="1200">
                          <a:solidFill>
                            <a:schemeClr val="lt1"/>
                          </a:solidFill>
                          <a:latin typeface="Calibri"/>
                        </a:defRPr>
                      </a:lvl6pPr>
                      <a:lvl7pPr marL="4937760" algn="l" defTabSz="1645920" rtl="0" eaLnBrk="1" latinLnBrk="0" hangingPunct="1">
                        <a:defRPr sz="3240" b="1" kern="1200">
                          <a:solidFill>
                            <a:schemeClr val="lt1"/>
                          </a:solidFill>
                          <a:latin typeface="Calibri"/>
                        </a:defRPr>
                      </a:lvl7pPr>
                      <a:lvl8pPr marL="5760720" algn="l" defTabSz="1645920" rtl="0" eaLnBrk="1" latinLnBrk="0" hangingPunct="1">
                        <a:defRPr sz="3240" b="1" kern="1200">
                          <a:solidFill>
                            <a:schemeClr val="lt1"/>
                          </a:solidFill>
                          <a:latin typeface="Calibri"/>
                        </a:defRPr>
                      </a:lvl8pPr>
                      <a:lvl9pPr marL="6583680" algn="l" defTabSz="1645920" rtl="0" eaLnBrk="1" latinLnBrk="0" hangingPunct="1">
                        <a:defRPr sz="3240" b="1" kern="1200">
                          <a:solidFill>
                            <a:schemeClr val="lt1"/>
                          </a:solidFill>
                          <a:latin typeface="Calibri"/>
                        </a:defRPr>
                      </a:lvl9pPr>
                    </a:lstStyle>
                    <a:p>
                      <a:pPr marL="0" marR="0" algn="ctr">
                        <a:lnSpc>
                          <a:spcPct val="115000"/>
                        </a:lnSpc>
                        <a:spcBef>
                          <a:spcPts val="0"/>
                        </a:spcBef>
                        <a:spcAft>
                          <a:spcPts val="0"/>
                        </a:spcAft>
                      </a:pPr>
                      <a:r>
                        <a:rPr lang="en-CA" sz="1400" b="1">
                          <a:effectLst/>
                          <a:latin typeface="Arial" panose="020B0604020202020204" pitchFamily="34" charset="0"/>
                          <a:ea typeface="Times New Roman" panose="02020603050405020304" pitchFamily="18" charset="0"/>
                          <a:cs typeface="Arial" panose="020B0604020202020204" pitchFamily="34" charset="0"/>
                        </a:rPr>
                        <a:t>Soffit Clearance (m)</a:t>
                      </a:r>
                      <a:endParaRPr lang="en-C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8996"/>
                    </a:solidFill>
                  </a:tcPr>
                </a:tc>
                <a:tc>
                  <a:txBody>
                    <a:bodyPr/>
                    <a:lstStyle>
                      <a:lvl1pPr marL="0" algn="l" defTabSz="1645920" rtl="0" eaLnBrk="1" latinLnBrk="0" hangingPunct="1">
                        <a:defRPr sz="3240" b="1" kern="1200">
                          <a:solidFill>
                            <a:schemeClr val="lt1"/>
                          </a:solidFill>
                          <a:latin typeface="Calibri"/>
                        </a:defRPr>
                      </a:lvl1pPr>
                      <a:lvl2pPr marL="822960" algn="l" defTabSz="1645920" rtl="0" eaLnBrk="1" latinLnBrk="0" hangingPunct="1">
                        <a:defRPr sz="3240" b="1" kern="1200">
                          <a:solidFill>
                            <a:schemeClr val="lt1"/>
                          </a:solidFill>
                          <a:latin typeface="Calibri"/>
                        </a:defRPr>
                      </a:lvl2pPr>
                      <a:lvl3pPr marL="1645920" algn="l" defTabSz="1645920" rtl="0" eaLnBrk="1" latinLnBrk="0" hangingPunct="1">
                        <a:defRPr sz="3240" b="1" kern="1200">
                          <a:solidFill>
                            <a:schemeClr val="lt1"/>
                          </a:solidFill>
                          <a:latin typeface="Calibri"/>
                        </a:defRPr>
                      </a:lvl3pPr>
                      <a:lvl4pPr marL="2468880" algn="l" defTabSz="1645920" rtl="0" eaLnBrk="1" latinLnBrk="0" hangingPunct="1">
                        <a:defRPr sz="3240" b="1" kern="1200">
                          <a:solidFill>
                            <a:schemeClr val="lt1"/>
                          </a:solidFill>
                          <a:latin typeface="Calibri"/>
                        </a:defRPr>
                      </a:lvl4pPr>
                      <a:lvl5pPr marL="3291840" algn="l" defTabSz="1645920" rtl="0" eaLnBrk="1" latinLnBrk="0" hangingPunct="1">
                        <a:defRPr sz="3240" b="1" kern="1200">
                          <a:solidFill>
                            <a:schemeClr val="lt1"/>
                          </a:solidFill>
                          <a:latin typeface="Calibri"/>
                        </a:defRPr>
                      </a:lvl5pPr>
                      <a:lvl6pPr marL="4114800" algn="l" defTabSz="1645920" rtl="0" eaLnBrk="1" latinLnBrk="0" hangingPunct="1">
                        <a:defRPr sz="3240" b="1" kern="1200">
                          <a:solidFill>
                            <a:schemeClr val="lt1"/>
                          </a:solidFill>
                          <a:latin typeface="Calibri"/>
                        </a:defRPr>
                      </a:lvl6pPr>
                      <a:lvl7pPr marL="4937760" algn="l" defTabSz="1645920" rtl="0" eaLnBrk="1" latinLnBrk="0" hangingPunct="1">
                        <a:defRPr sz="3240" b="1" kern="1200">
                          <a:solidFill>
                            <a:schemeClr val="lt1"/>
                          </a:solidFill>
                          <a:latin typeface="Calibri"/>
                        </a:defRPr>
                      </a:lvl7pPr>
                      <a:lvl8pPr marL="5760720" algn="l" defTabSz="1645920" rtl="0" eaLnBrk="1" latinLnBrk="0" hangingPunct="1">
                        <a:defRPr sz="3240" b="1" kern="1200">
                          <a:solidFill>
                            <a:schemeClr val="lt1"/>
                          </a:solidFill>
                          <a:latin typeface="Calibri"/>
                        </a:defRPr>
                      </a:lvl8pPr>
                      <a:lvl9pPr marL="6583680" algn="l" defTabSz="1645920" rtl="0" eaLnBrk="1" latinLnBrk="0" hangingPunct="1">
                        <a:defRPr sz="3240" b="1" kern="1200">
                          <a:solidFill>
                            <a:schemeClr val="lt1"/>
                          </a:solidFill>
                          <a:latin typeface="Calibri"/>
                        </a:defRPr>
                      </a:lvl9pPr>
                    </a:lstStyle>
                    <a:p>
                      <a:pPr marL="0" marR="0" algn="ctr">
                        <a:lnSpc>
                          <a:spcPct val="115000"/>
                        </a:lnSpc>
                        <a:spcBef>
                          <a:spcPts val="0"/>
                        </a:spcBef>
                        <a:spcAft>
                          <a:spcPts val="0"/>
                        </a:spcAft>
                      </a:pPr>
                      <a:r>
                        <a:rPr lang="en-CA" sz="1400" b="1">
                          <a:effectLst/>
                          <a:latin typeface="Arial" panose="020B0604020202020204" pitchFamily="34" charset="0"/>
                          <a:ea typeface="Times New Roman" panose="02020603050405020304" pitchFamily="18" charset="0"/>
                          <a:cs typeface="Arial" panose="020B0604020202020204" pitchFamily="34" charset="0"/>
                        </a:rPr>
                        <a:t>Depth of Water over Roadway (m)</a:t>
                      </a:r>
                      <a:endParaRPr lang="en-C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8996"/>
                    </a:solidFill>
                  </a:tcPr>
                </a:tc>
                <a:extLst>
                  <a:ext uri="{0D108BD9-81ED-4DB2-BD59-A6C34878D82A}">
                    <a16:rowId xmlns:a16="http://schemas.microsoft.com/office/drawing/2014/main" val="3275483483"/>
                  </a:ext>
                </a:extLst>
              </a:tr>
              <a:tr h="370840">
                <a:tc>
                  <a:txBody>
                    <a:bodyPr/>
                    <a:lstStyle>
                      <a:lvl1pPr marL="0" algn="l" defTabSz="1645920" rtl="0" eaLnBrk="1" latinLnBrk="0" hangingPunct="1">
                        <a:defRPr sz="3240" kern="1200">
                          <a:solidFill>
                            <a:schemeClr val="dk1"/>
                          </a:solidFill>
                          <a:latin typeface="Calibri"/>
                        </a:defRPr>
                      </a:lvl1pPr>
                      <a:lvl2pPr marL="822960" algn="l" defTabSz="1645920" rtl="0" eaLnBrk="1" latinLnBrk="0" hangingPunct="1">
                        <a:defRPr sz="3240" kern="1200">
                          <a:solidFill>
                            <a:schemeClr val="dk1"/>
                          </a:solidFill>
                          <a:latin typeface="Calibri"/>
                        </a:defRPr>
                      </a:lvl2pPr>
                      <a:lvl3pPr marL="1645920" algn="l" defTabSz="1645920" rtl="0" eaLnBrk="1" latinLnBrk="0" hangingPunct="1">
                        <a:defRPr sz="3240" kern="1200">
                          <a:solidFill>
                            <a:schemeClr val="dk1"/>
                          </a:solidFill>
                          <a:latin typeface="Calibri"/>
                        </a:defRPr>
                      </a:lvl3pPr>
                      <a:lvl4pPr marL="2468880" algn="l" defTabSz="1645920" rtl="0" eaLnBrk="1" latinLnBrk="0" hangingPunct="1">
                        <a:defRPr sz="3240" kern="1200">
                          <a:solidFill>
                            <a:schemeClr val="dk1"/>
                          </a:solidFill>
                          <a:latin typeface="Calibri"/>
                        </a:defRPr>
                      </a:lvl4pPr>
                      <a:lvl5pPr marL="3291840" algn="l" defTabSz="1645920" rtl="0" eaLnBrk="1" latinLnBrk="0" hangingPunct="1">
                        <a:defRPr sz="3240" kern="1200">
                          <a:solidFill>
                            <a:schemeClr val="dk1"/>
                          </a:solidFill>
                          <a:latin typeface="Calibri"/>
                        </a:defRPr>
                      </a:lvl5pPr>
                      <a:lvl6pPr marL="4114800" algn="l" defTabSz="1645920" rtl="0" eaLnBrk="1" latinLnBrk="0" hangingPunct="1">
                        <a:defRPr sz="3240" kern="1200">
                          <a:solidFill>
                            <a:schemeClr val="dk1"/>
                          </a:solidFill>
                          <a:latin typeface="Calibri"/>
                        </a:defRPr>
                      </a:lvl6pPr>
                      <a:lvl7pPr marL="4937760" algn="l" defTabSz="1645920" rtl="0" eaLnBrk="1" latinLnBrk="0" hangingPunct="1">
                        <a:defRPr sz="3240" kern="1200">
                          <a:solidFill>
                            <a:schemeClr val="dk1"/>
                          </a:solidFill>
                          <a:latin typeface="Calibri"/>
                        </a:defRPr>
                      </a:lvl7pPr>
                      <a:lvl8pPr marL="5760720" algn="l" defTabSz="1645920" rtl="0" eaLnBrk="1" latinLnBrk="0" hangingPunct="1">
                        <a:defRPr sz="3240" kern="1200">
                          <a:solidFill>
                            <a:schemeClr val="dk1"/>
                          </a:solidFill>
                          <a:latin typeface="Calibri"/>
                        </a:defRPr>
                      </a:lvl8pPr>
                      <a:lvl9pPr marL="6583680" algn="l" defTabSz="1645920" rtl="0" eaLnBrk="1" latinLnBrk="0" hangingPunct="1">
                        <a:defRPr sz="3240" kern="1200">
                          <a:solidFill>
                            <a:schemeClr val="dk1"/>
                          </a:solidFill>
                          <a:latin typeface="Calibri"/>
                        </a:defRPr>
                      </a:lvl9pPr>
                    </a:lstStyle>
                    <a:p>
                      <a:pPr marL="0" marR="0" algn="ctr">
                        <a:lnSpc>
                          <a:spcPct val="115000"/>
                        </a:lnSpc>
                        <a:spcBef>
                          <a:spcPts val="0"/>
                        </a:spcBef>
                        <a:spcAft>
                          <a:spcPts val="0"/>
                        </a:spcAft>
                      </a:pPr>
                      <a:r>
                        <a:rPr lang="en-CA" sz="1400" b="1">
                          <a:effectLst/>
                          <a:latin typeface="Arial" panose="020B0604020202020204" pitchFamily="34" charset="0"/>
                          <a:ea typeface="Times New Roman" panose="02020603050405020304" pitchFamily="18" charset="0"/>
                          <a:cs typeface="Arial" panose="020B0604020202020204" pitchFamily="34" charset="0"/>
                        </a:rPr>
                        <a:t>2-year</a:t>
                      </a:r>
                      <a:endParaRPr lang="en-C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1645920" rtl="0" eaLnBrk="1" latinLnBrk="0" hangingPunct="1">
                        <a:defRPr sz="3240" kern="1200">
                          <a:solidFill>
                            <a:schemeClr val="dk1"/>
                          </a:solidFill>
                          <a:latin typeface="Calibri"/>
                        </a:defRPr>
                      </a:lvl1pPr>
                      <a:lvl2pPr marL="822960" algn="l" defTabSz="1645920" rtl="0" eaLnBrk="1" latinLnBrk="0" hangingPunct="1">
                        <a:defRPr sz="3240" kern="1200">
                          <a:solidFill>
                            <a:schemeClr val="dk1"/>
                          </a:solidFill>
                          <a:latin typeface="Calibri"/>
                        </a:defRPr>
                      </a:lvl2pPr>
                      <a:lvl3pPr marL="1645920" algn="l" defTabSz="1645920" rtl="0" eaLnBrk="1" latinLnBrk="0" hangingPunct="1">
                        <a:defRPr sz="3240" kern="1200">
                          <a:solidFill>
                            <a:schemeClr val="dk1"/>
                          </a:solidFill>
                          <a:latin typeface="Calibri"/>
                        </a:defRPr>
                      </a:lvl3pPr>
                      <a:lvl4pPr marL="2468880" algn="l" defTabSz="1645920" rtl="0" eaLnBrk="1" latinLnBrk="0" hangingPunct="1">
                        <a:defRPr sz="3240" kern="1200">
                          <a:solidFill>
                            <a:schemeClr val="dk1"/>
                          </a:solidFill>
                          <a:latin typeface="Calibri"/>
                        </a:defRPr>
                      </a:lvl4pPr>
                      <a:lvl5pPr marL="3291840" algn="l" defTabSz="1645920" rtl="0" eaLnBrk="1" latinLnBrk="0" hangingPunct="1">
                        <a:defRPr sz="3240" kern="1200">
                          <a:solidFill>
                            <a:schemeClr val="dk1"/>
                          </a:solidFill>
                          <a:latin typeface="Calibri"/>
                        </a:defRPr>
                      </a:lvl5pPr>
                      <a:lvl6pPr marL="4114800" algn="l" defTabSz="1645920" rtl="0" eaLnBrk="1" latinLnBrk="0" hangingPunct="1">
                        <a:defRPr sz="3240" kern="1200">
                          <a:solidFill>
                            <a:schemeClr val="dk1"/>
                          </a:solidFill>
                          <a:latin typeface="Calibri"/>
                        </a:defRPr>
                      </a:lvl6pPr>
                      <a:lvl7pPr marL="4937760" algn="l" defTabSz="1645920" rtl="0" eaLnBrk="1" latinLnBrk="0" hangingPunct="1">
                        <a:defRPr sz="3240" kern="1200">
                          <a:solidFill>
                            <a:schemeClr val="dk1"/>
                          </a:solidFill>
                          <a:latin typeface="Calibri"/>
                        </a:defRPr>
                      </a:lvl7pPr>
                      <a:lvl8pPr marL="5760720" algn="l" defTabSz="1645920" rtl="0" eaLnBrk="1" latinLnBrk="0" hangingPunct="1">
                        <a:defRPr sz="3240" kern="1200">
                          <a:solidFill>
                            <a:schemeClr val="dk1"/>
                          </a:solidFill>
                          <a:latin typeface="Calibri"/>
                        </a:defRPr>
                      </a:lvl8pPr>
                      <a:lvl9pPr marL="6583680" algn="l" defTabSz="1645920" rtl="0" eaLnBrk="1" latinLnBrk="0" hangingPunct="1">
                        <a:defRPr sz="3240" kern="1200">
                          <a:solidFill>
                            <a:schemeClr val="dk1"/>
                          </a:solidFill>
                          <a:latin typeface="Calibri"/>
                        </a:defRPr>
                      </a:lvl9pPr>
                    </a:lstStyle>
                    <a:p>
                      <a:pPr marL="0" marR="0" algn="ctr">
                        <a:lnSpc>
                          <a:spcPct val="115000"/>
                        </a:lnSpc>
                        <a:spcBef>
                          <a:spcPts val="0"/>
                        </a:spcBef>
                        <a:spcAft>
                          <a:spcPts val="0"/>
                        </a:spcAft>
                      </a:pPr>
                      <a:r>
                        <a:rPr lang="en-CA" sz="1400">
                          <a:effectLst/>
                          <a:latin typeface="Arial" panose="020B0604020202020204" pitchFamily="34" charset="0"/>
                          <a:ea typeface="Times New Roman" panose="02020603050405020304" pitchFamily="18" charset="0"/>
                          <a:cs typeface="Arial" panose="020B0604020202020204" pitchFamily="34" charset="0"/>
                        </a:rPr>
                        <a:t>0.28</a:t>
                      </a:r>
                      <a:endParaRPr lang="en-C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1645920" rtl="0" eaLnBrk="1" latinLnBrk="0" hangingPunct="1">
                        <a:defRPr sz="3240" kern="1200">
                          <a:solidFill>
                            <a:schemeClr val="dk1"/>
                          </a:solidFill>
                          <a:latin typeface="Calibri"/>
                        </a:defRPr>
                      </a:lvl1pPr>
                      <a:lvl2pPr marL="822960" algn="l" defTabSz="1645920" rtl="0" eaLnBrk="1" latinLnBrk="0" hangingPunct="1">
                        <a:defRPr sz="3240" kern="1200">
                          <a:solidFill>
                            <a:schemeClr val="dk1"/>
                          </a:solidFill>
                          <a:latin typeface="Calibri"/>
                        </a:defRPr>
                      </a:lvl2pPr>
                      <a:lvl3pPr marL="1645920" algn="l" defTabSz="1645920" rtl="0" eaLnBrk="1" latinLnBrk="0" hangingPunct="1">
                        <a:defRPr sz="3240" kern="1200">
                          <a:solidFill>
                            <a:schemeClr val="dk1"/>
                          </a:solidFill>
                          <a:latin typeface="Calibri"/>
                        </a:defRPr>
                      </a:lvl3pPr>
                      <a:lvl4pPr marL="2468880" algn="l" defTabSz="1645920" rtl="0" eaLnBrk="1" latinLnBrk="0" hangingPunct="1">
                        <a:defRPr sz="3240" kern="1200">
                          <a:solidFill>
                            <a:schemeClr val="dk1"/>
                          </a:solidFill>
                          <a:latin typeface="Calibri"/>
                        </a:defRPr>
                      </a:lvl4pPr>
                      <a:lvl5pPr marL="3291840" algn="l" defTabSz="1645920" rtl="0" eaLnBrk="1" latinLnBrk="0" hangingPunct="1">
                        <a:defRPr sz="3240" kern="1200">
                          <a:solidFill>
                            <a:schemeClr val="dk1"/>
                          </a:solidFill>
                          <a:latin typeface="Calibri"/>
                        </a:defRPr>
                      </a:lvl5pPr>
                      <a:lvl6pPr marL="4114800" algn="l" defTabSz="1645920" rtl="0" eaLnBrk="1" latinLnBrk="0" hangingPunct="1">
                        <a:defRPr sz="3240" kern="1200">
                          <a:solidFill>
                            <a:schemeClr val="dk1"/>
                          </a:solidFill>
                          <a:latin typeface="Calibri"/>
                        </a:defRPr>
                      </a:lvl6pPr>
                      <a:lvl7pPr marL="4937760" algn="l" defTabSz="1645920" rtl="0" eaLnBrk="1" latinLnBrk="0" hangingPunct="1">
                        <a:defRPr sz="3240" kern="1200">
                          <a:solidFill>
                            <a:schemeClr val="dk1"/>
                          </a:solidFill>
                          <a:latin typeface="Calibri"/>
                        </a:defRPr>
                      </a:lvl7pPr>
                      <a:lvl8pPr marL="5760720" algn="l" defTabSz="1645920" rtl="0" eaLnBrk="1" latinLnBrk="0" hangingPunct="1">
                        <a:defRPr sz="3240" kern="1200">
                          <a:solidFill>
                            <a:schemeClr val="dk1"/>
                          </a:solidFill>
                          <a:latin typeface="Calibri"/>
                        </a:defRPr>
                      </a:lvl8pPr>
                      <a:lvl9pPr marL="6583680" algn="l" defTabSz="1645920" rtl="0" eaLnBrk="1" latinLnBrk="0" hangingPunct="1">
                        <a:defRPr sz="3240" kern="1200">
                          <a:solidFill>
                            <a:schemeClr val="dk1"/>
                          </a:solidFill>
                          <a:latin typeface="Calibri"/>
                        </a:defRPr>
                      </a:lvl9pPr>
                    </a:lstStyle>
                    <a:p>
                      <a:pPr marL="0" marR="0" algn="ctr">
                        <a:lnSpc>
                          <a:spcPct val="115000"/>
                        </a:lnSpc>
                        <a:spcBef>
                          <a:spcPts val="0"/>
                        </a:spcBef>
                        <a:spcAft>
                          <a:spcPts val="0"/>
                        </a:spcAft>
                      </a:pPr>
                      <a:r>
                        <a:rPr lang="en-CA" sz="1400">
                          <a:effectLst/>
                          <a:latin typeface="Arial" panose="020B0604020202020204" pitchFamily="34" charset="0"/>
                          <a:ea typeface="Times New Roman" panose="02020603050405020304" pitchFamily="18" charset="0"/>
                          <a:cs typeface="Times New Roman" panose="02020603050405020304" pitchFamily="18" charset="0"/>
                        </a:rPr>
                        <a:t>262.93</a:t>
                      </a: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1645920" rtl="0" eaLnBrk="1" latinLnBrk="0" hangingPunct="1">
                        <a:defRPr sz="3240" kern="1200">
                          <a:solidFill>
                            <a:schemeClr val="dk1"/>
                          </a:solidFill>
                          <a:latin typeface="Calibri"/>
                        </a:defRPr>
                      </a:lvl1pPr>
                      <a:lvl2pPr marL="822960" algn="l" defTabSz="1645920" rtl="0" eaLnBrk="1" latinLnBrk="0" hangingPunct="1">
                        <a:defRPr sz="3240" kern="1200">
                          <a:solidFill>
                            <a:schemeClr val="dk1"/>
                          </a:solidFill>
                          <a:latin typeface="Calibri"/>
                        </a:defRPr>
                      </a:lvl2pPr>
                      <a:lvl3pPr marL="1645920" algn="l" defTabSz="1645920" rtl="0" eaLnBrk="1" latinLnBrk="0" hangingPunct="1">
                        <a:defRPr sz="3240" kern="1200">
                          <a:solidFill>
                            <a:schemeClr val="dk1"/>
                          </a:solidFill>
                          <a:latin typeface="Calibri"/>
                        </a:defRPr>
                      </a:lvl3pPr>
                      <a:lvl4pPr marL="2468880" algn="l" defTabSz="1645920" rtl="0" eaLnBrk="1" latinLnBrk="0" hangingPunct="1">
                        <a:defRPr sz="3240" kern="1200">
                          <a:solidFill>
                            <a:schemeClr val="dk1"/>
                          </a:solidFill>
                          <a:latin typeface="Calibri"/>
                        </a:defRPr>
                      </a:lvl4pPr>
                      <a:lvl5pPr marL="3291840" algn="l" defTabSz="1645920" rtl="0" eaLnBrk="1" latinLnBrk="0" hangingPunct="1">
                        <a:defRPr sz="3240" kern="1200">
                          <a:solidFill>
                            <a:schemeClr val="dk1"/>
                          </a:solidFill>
                          <a:latin typeface="Calibri"/>
                        </a:defRPr>
                      </a:lvl5pPr>
                      <a:lvl6pPr marL="4114800" algn="l" defTabSz="1645920" rtl="0" eaLnBrk="1" latinLnBrk="0" hangingPunct="1">
                        <a:defRPr sz="3240" kern="1200">
                          <a:solidFill>
                            <a:schemeClr val="dk1"/>
                          </a:solidFill>
                          <a:latin typeface="Calibri"/>
                        </a:defRPr>
                      </a:lvl6pPr>
                      <a:lvl7pPr marL="4937760" algn="l" defTabSz="1645920" rtl="0" eaLnBrk="1" latinLnBrk="0" hangingPunct="1">
                        <a:defRPr sz="3240" kern="1200">
                          <a:solidFill>
                            <a:schemeClr val="dk1"/>
                          </a:solidFill>
                          <a:latin typeface="Calibri"/>
                        </a:defRPr>
                      </a:lvl7pPr>
                      <a:lvl8pPr marL="5760720" algn="l" defTabSz="1645920" rtl="0" eaLnBrk="1" latinLnBrk="0" hangingPunct="1">
                        <a:defRPr sz="3240" kern="1200">
                          <a:solidFill>
                            <a:schemeClr val="dk1"/>
                          </a:solidFill>
                          <a:latin typeface="Calibri"/>
                        </a:defRPr>
                      </a:lvl8pPr>
                      <a:lvl9pPr marL="6583680" algn="l" defTabSz="1645920" rtl="0" eaLnBrk="1" latinLnBrk="0" hangingPunct="1">
                        <a:defRPr sz="3240" kern="1200">
                          <a:solidFill>
                            <a:schemeClr val="dk1"/>
                          </a:solidFill>
                          <a:latin typeface="Calibri"/>
                        </a:defRPr>
                      </a:lvl9pPr>
                    </a:lstStyle>
                    <a:p>
                      <a:pPr marL="0" marR="0" algn="ctr">
                        <a:lnSpc>
                          <a:spcPct val="115000"/>
                        </a:lnSpc>
                        <a:spcBef>
                          <a:spcPts val="0"/>
                        </a:spcBef>
                        <a:spcAft>
                          <a:spcPts val="0"/>
                        </a:spcAft>
                      </a:pPr>
                      <a:r>
                        <a:rPr lang="en-CA" sz="1400">
                          <a:effectLst/>
                          <a:latin typeface="Arial" panose="020B0604020202020204" pitchFamily="34" charset="0"/>
                          <a:ea typeface="Times New Roman" panose="02020603050405020304" pitchFamily="18" charset="0"/>
                          <a:cs typeface="Arial" panose="020B0604020202020204" pitchFamily="34" charset="0"/>
                        </a:rPr>
                        <a:t>-2.28</a:t>
                      </a:r>
                      <a:endParaRPr lang="en-C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1645920" rtl="0" eaLnBrk="1" latinLnBrk="0" hangingPunct="1">
                        <a:defRPr sz="3240" kern="1200">
                          <a:solidFill>
                            <a:schemeClr val="dk1"/>
                          </a:solidFill>
                          <a:latin typeface="Calibri"/>
                        </a:defRPr>
                      </a:lvl1pPr>
                      <a:lvl2pPr marL="822960" algn="l" defTabSz="1645920" rtl="0" eaLnBrk="1" latinLnBrk="0" hangingPunct="1">
                        <a:defRPr sz="3240" kern="1200">
                          <a:solidFill>
                            <a:schemeClr val="dk1"/>
                          </a:solidFill>
                          <a:latin typeface="Calibri"/>
                        </a:defRPr>
                      </a:lvl2pPr>
                      <a:lvl3pPr marL="1645920" algn="l" defTabSz="1645920" rtl="0" eaLnBrk="1" latinLnBrk="0" hangingPunct="1">
                        <a:defRPr sz="3240" kern="1200">
                          <a:solidFill>
                            <a:schemeClr val="dk1"/>
                          </a:solidFill>
                          <a:latin typeface="Calibri"/>
                        </a:defRPr>
                      </a:lvl3pPr>
                      <a:lvl4pPr marL="2468880" algn="l" defTabSz="1645920" rtl="0" eaLnBrk="1" latinLnBrk="0" hangingPunct="1">
                        <a:defRPr sz="3240" kern="1200">
                          <a:solidFill>
                            <a:schemeClr val="dk1"/>
                          </a:solidFill>
                          <a:latin typeface="Calibri"/>
                        </a:defRPr>
                      </a:lvl4pPr>
                      <a:lvl5pPr marL="3291840" algn="l" defTabSz="1645920" rtl="0" eaLnBrk="1" latinLnBrk="0" hangingPunct="1">
                        <a:defRPr sz="3240" kern="1200">
                          <a:solidFill>
                            <a:schemeClr val="dk1"/>
                          </a:solidFill>
                          <a:latin typeface="Calibri"/>
                        </a:defRPr>
                      </a:lvl5pPr>
                      <a:lvl6pPr marL="4114800" algn="l" defTabSz="1645920" rtl="0" eaLnBrk="1" latinLnBrk="0" hangingPunct="1">
                        <a:defRPr sz="3240" kern="1200">
                          <a:solidFill>
                            <a:schemeClr val="dk1"/>
                          </a:solidFill>
                          <a:latin typeface="Calibri"/>
                        </a:defRPr>
                      </a:lvl6pPr>
                      <a:lvl7pPr marL="4937760" algn="l" defTabSz="1645920" rtl="0" eaLnBrk="1" latinLnBrk="0" hangingPunct="1">
                        <a:defRPr sz="3240" kern="1200">
                          <a:solidFill>
                            <a:schemeClr val="dk1"/>
                          </a:solidFill>
                          <a:latin typeface="Calibri"/>
                        </a:defRPr>
                      </a:lvl7pPr>
                      <a:lvl8pPr marL="5760720" algn="l" defTabSz="1645920" rtl="0" eaLnBrk="1" latinLnBrk="0" hangingPunct="1">
                        <a:defRPr sz="3240" kern="1200">
                          <a:solidFill>
                            <a:schemeClr val="dk1"/>
                          </a:solidFill>
                          <a:latin typeface="Calibri"/>
                        </a:defRPr>
                      </a:lvl8pPr>
                      <a:lvl9pPr marL="6583680" algn="l" defTabSz="1645920" rtl="0" eaLnBrk="1" latinLnBrk="0" hangingPunct="1">
                        <a:defRPr sz="3240" kern="1200">
                          <a:solidFill>
                            <a:schemeClr val="dk1"/>
                          </a:solidFill>
                          <a:latin typeface="Calibri"/>
                        </a:defRPr>
                      </a:lvl9pPr>
                    </a:lstStyle>
                    <a:p>
                      <a:pPr marL="0" marR="0" algn="ctr">
                        <a:lnSpc>
                          <a:spcPct val="115000"/>
                        </a:lnSpc>
                        <a:spcBef>
                          <a:spcPts val="0"/>
                        </a:spcBef>
                        <a:spcAft>
                          <a:spcPts val="0"/>
                        </a:spcAft>
                      </a:pPr>
                      <a:r>
                        <a:rPr lang="en-CA" sz="1400">
                          <a:effectLst/>
                          <a:latin typeface="Arial" panose="020B0604020202020204" pitchFamily="34" charset="0"/>
                          <a:ea typeface="Times New Roman" panose="02020603050405020304" pitchFamily="18" charset="0"/>
                          <a:cs typeface="Arial" panose="020B0604020202020204" pitchFamily="34" charset="0"/>
                        </a:rPr>
                        <a:t>N/A</a:t>
                      </a:r>
                      <a:endParaRPr lang="en-C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extLst>
                  <a:ext uri="{0D108BD9-81ED-4DB2-BD59-A6C34878D82A}">
                    <a16:rowId xmlns:a16="http://schemas.microsoft.com/office/drawing/2014/main" val="692881661"/>
                  </a:ext>
                </a:extLst>
              </a:tr>
              <a:tr h="370840">
                <a:tc>
                  <a:txBody>
                    <a:bodyPr/>
                    <a:lstStyle>
                      <a:lvl1pPr marL="0" algn="l" defTabSz="1645920" rtl="0" eaLnBrk="1" latinLnBrk="0" hangingPunct="1">
                        <a:defRPr sz="3240" kern="1200">
                          <a:solidFill>
                            <a:schemeClr val="dk1"/>
                          </a:solidFill>
                          <a:latin typeface="Calibri"/>
                        </a:defRPr>
                      </a:lvl1pPr>
                      <a:lvl2pPr marL="822960" algn="l" defTabSz="1645920" rtl="0" eaLnBrk="1" latinLnBrk="0" hangingPunct="1">
                        <a:defRPr sz="3240" kern="1200">
                          <a:solidFill>
                            <a:schemeClr val="dk1"/>
                          </a:solidFill>
                          <a:latin typeface="Calibri"/>
                        </a:defRPr>
                      </a:lvl2pPr>
                      <a:lvl3pPr marL="1645920" algn="l" defTabSz="1645920" rtl="0" eaLnBrk="1" latinLnBrk="0" hangingPunct="1">
                        <a:defRPr sz="3240" kern="1200">
                          <a:solidFill>
                            <a:schemeClr val="dk1"/>
                          </a:solidFill>
                          <a:latin typeface="Calibri"/>
                        </a:defRPr>
                      </a:lvl3pPr>
                      <a:lvl4pPr marL="2468880" algn="l" defTabSz="1645920" rtl="0" eaLnBrk="1" latinLnBrk="0" hangingPunct="1">
                        <a:defRPr sz="3240" kern="1200">
                          <a:solidFill>
                            <a:schemeClr val="dk1"/>
                          </a:solidFill>
                          <a:latin typeface="Calibri"/>
                        </a:defRPr>
                      </a:lvl4pPr>
                      <a:lvl5pPr marL="3291840" algn="l" defTabSz="1645920" rtl="0" eaLnBrk="1" latinLnBrk="0" hangingPunct="1">
                        <a:defRPr sz="3240" kern="1200">
                          <a:solidFill>
                            <a:schemeClr val="dk1"/>
                          </a:solidFill>
                          <a:latin typeface="Calibri"/>
                        </a:defRPr>
                      </a:lvl5pPr>
                      <a:lvl6pPr marL="4114800" algn="l" defTabSz="1645920" rtl="0" eaLnBrk="1" latinLnBrk="0" hangingPunct="1">
                        <a:defRPr sz="3240" kern="1200">
                          <a:solidFill>
                            <a:schemeClr val="dk1"/>
                          </a:solidFill>
                          <a:latin typeface="Calibri"/>
                        </a:defRPr>
                      </a:lvl6pPr>
                      <a:lvl7pPr marL="4937760" algn="l" defTabSz="1645920" rtl="0" eaLnBrk="1" latinLnBrk="0" hangingPunct="1">
                        <a:defRPr sz="3240" kern="1200">
                          <a:solidFill>
                            <a:schemeClr val="dk1"/>
                          </a:solidFill>
                          <a:latin typeface="Calibri"/>
                        </a:defRPr>
                      </a:lvl7pPr>
                      <a:lvl8pPr marL="5760720" algn="l" defTabSz="1645920" rtl="0" eaLnBrk="1" latinLnBrk="0" hangingPunct="1">
                        <a:defRPr sz="3240" kern="1200">
                          <a:solidFill>
                            <a:schemeClr val="dk1"/>
                          </a:solidFill>
                          <a:latin typeface="Calibri"/>
                        </a:defRPr>
                      </a:lvl8pPr>
                      <a:lvl9pPr marL="6583680" algn="l" defTabSz="1645920" rtl="0" eaLnBrk="1" latinLnBrk="0" hangingPunct="1">
                        <a:defRPr sz="3240" kern="1200">
                          <a:solidFill>
                            <a:schemeClr val="dk1"/>
                          </a:solidFill>
                          <a:latin typeface="Calibri"/>
                        </a:defRPr>
                      </a:lvl9pPr>
                    </a:lstStyle>
                    <a:p>
                      <a:pPr marL="0" marR="0" algn="ctr">
                        <a:lnSpc>
                          <a:spcPct val="115000"/>
                        </a:lnSpc>
                        <a:spcBef>
                          <a:spcPts val="0"/>
                        </a:spcBef>
                        <a:spcAft>
                          <a:spcPts val="0"/>
                        </a:spcAft>
                      </a:pPr>
                      <a:r>
                        <a:rPr lang="en-CA" sz="1400" b="1">
                          <a:effectLst/>
                          <a:latin typeface="Arial" panose="020B0604020202020204" pitchFamily="34" charset="0"/>
                          <a:ea typeface="Times New Roman" panose="02020603050405020304" pitchFamily="18" charset="0"/>
                          <a:cs typeface="Arial" panose="020B0604020202020204" pitchFamily="34" charset="0"/>
                        </a:rPr>
                        <a:t>50‑year</a:t>
                      </a:r>
                      <a:endParaRPr lang="en-C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1645920" rtl="0" eaLnBrk="1" latinLnBrk="0" hangingPunct="1">
                        <a:defRPr sz="3240" kern="1200">
                          <a:solidFill>
                            <a:schemeClr val="dk1"/>
                          </a:solidFill>
                          <a:latin typeface="Calibri"/>
                        </a:defRPr>
                      </a:lvl1pPr>
                      <a:lvl2pPr marL="822960" algn="l" defTabSz="1645920" rtl="0" eaLnBrk="1" latinLnBrk="0" hangingPunct="1">
                        <a:defRPr sz="3240" kern="1200">
                          <a:solidFill>
                            <a:schemeClr val="dk1"/>
                          </a:solidFill>
                          <a:latin typeface="Calibri"/>
                        </a:defRPr>
                      </a:lvl2pPr>
                      <a:lvl3pPr marL="1645920" algn="l" defTabSz="1645920" rtl="0" eaLnBrk="1" latinLnBrk="0" hangingPunct="1">
                        <a:defRPr sz="3240" kern="1200">
                          <a:solidFill>
                            <a:schemeClr val="dk1"/>
                          </a:solidFill>
                          <a:latin typeface="Calibri"/>
                        </a:defRPr>
                      </a:lvl3pPr>
                      <a:lvl4pPr marL="2468880" algn="l" defTabSz="1645920" rtl="0" eaLnBrk="1" latinLnBrk="0" hangingPunct="1">
                        <a:defRPr sz="3240" kern="1200">
                          <a:solidFill>
                            <a:schemeClr val="dk1"/>
                          </a:solidFill>
                          <a:latin typeface="Calibri"/>
                        </a:defRPr>
                      </a:lvl4pPr>
                      <a:lvl5pPr marL="3291840" algn="l" defTabSz="1645920" rtl="0" eaLnBrk="1" latinLnBrk="0" hangingPunct="1">
                        <a:defRPr sz="3240" kern="1200">
                          <a:solidFill>
                            <a:schemeClr val="dk1"/>
                          </a:solidFill>
                          <a:latin typeface="Calibri"/>
                        </a:defRPr>
                      </a:lvl5pPr>
                      <a:lvl6pPr marL="4114800" algn="l" defTabSz="1645920" rtl="0" eaLnBrk="1" latinLnBrk="0" hangingPunct="1">
                        <a:defRPr sz="3240" kern="1200">
                          <a:solidFill>
                            <a:schemeClr val="dk1"/>
                          </a:solidFill>
                          <a:latin typeface="Calibri"/>
                        </a:defRPr>
                      </a:lvl6pPr>
                      <a:lvl7pPr marL="4937760" algn="l" defTabSz="1645920" rtl="0" eaLnBrk="1" latinLnBrk="0" hangingPunct="1">
                        <a:defRPr sz="3240" kern="1200">
                          <a:solidFill>
                            <a:schemeClr val="dk1"/>
                          </a:solidFill>
                          <a:latin typeface="Calibri"/>
                        </a:defRPr>
                      </a:lvl7pPr>
                      <a:lvl8pPr marL="5760720" algn="l" defTabSz="1645920" rtl="0" eaLnBrk="1" latinLnBrk="0" hangingPunct="1">
                        <a:defRPr sz="3240" kern="1200">
                          <a:solidFill>
                            <a:schemeClr val="dk1"/>
                          </a:solidFill>
                          <a:latin typeface="Calibri"/>
                        </a:defRPr>
                      </a:lvl8pPr>
                      <a:lvl9pPr marL="6583680" algn="l" defTabSz="1645920" rtl="0" eaLnBrk="1" latinLnBrk="0" hangingPunct="1">
                        <a:defRPr sz="3240" kern="1200">
                          <a:solidFill>
                            <a:schemeClr val="dk1"/>
                          </a:solidFill>
                          <a:latin typeface="Calibri"/>
                        </a:defRPr>
                      </a:lvl9pPr>
                    </a:lstStyle>
                    <a:p>
                      <a:pPr marL="0" marR="0" algn="ctr">
                        <a:lnSpc>
                          <a:spcPct val="115000"/>
                        </a:lnSpc>
                        <a:spcBef>
                          <a:spcPts val="0"/>
                        </a:spcBef>
                        <a:spcAft>
                          <a:spcPts val="0"/>
                        </a:spcAft>
                      </a:pPr>
                      <a:r>
                        <a:rPr lang="en-CA" sz="1400">
                          <a:effectLst/>
                          <a:latin typeface="Arial" panose="020B0604020202020204" pitchFamily="34" charset="0"/>
                          <a:ea typeface="Times New Roman" panose="02020603050405020304" pitchFamily="18" charset="0"/>
                          <a:cs typeface="Arial" panose="020B0604020202020204" pitchFamily="34" charset="0"/>
                        </a:rPr>
                        <a:t>4.53</a:t>
                      </a:r>
                      <a:endParaRPr lang="en-C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1645920" rtl="0" eaLnBrk="1" latinLnBrk="0" hangingPunct="1">
                        <a:defRPr sz="3240" kern="1200">
                          <a:solidFill>
                            <a:schemeClr val="dk1"/>
                          </a:solidFill>
                          <a:latin typeface="Calibri"/>
                        </a:defRPr>
                      </a:lvl1pPr>
                      <a:lvl2pPr marL="822960" algn="l" defTabSz="1645920" rtl="0" eaLnBrk="1" latinLnBrk="0" hangingPunct="1">
                        <a:defRPr sz="3240" kern="1200">
                          <a:solidFill>
                            <a:schemeClr val="dk1"/>
                          </a:solidFill>
                          <a:latin typeface="Calibri"/>
                        </a:defRPr>
                      </a:lvl2pPr>
                      <a:lvl3pPr marL="1645920" algn="l" defTabSz="1645920" rtl="0" eaLnBrk="1" latinLnBrk="0" hangingPunct="1">
                        <a:defRPr sz="3240" kern="1200">
                          <a:solidFill>
                            <a:schemeClr val="dk1"/>
                          </a:solidFill>
                          <a:latin typeface="Calibri"/>
                        </a:defRPr>
                      </a:lvl3pPr>
                      <a:lvl4pPr marL="2468880" algn="l" defTabSz="1645920" rtl="0" eaLnBrk="1" latinLnBrk="0" hangingPunct="1">
                        <a:defRPr sz="3240" kern="1200">
                          <a:solidFill>
                            <a:schemeClr val="dk1"/>
                          </a:solidFill>
                          <a:latin typeface="Calibri"/>
                        </a:defRPr>
                      </a:lvl4pPr>
                      <a:lvl5pPr marL="3291840" algn="l" defTabSz="1645920" rtl="0" eaLnBrk="1" latinLnBrk="0" hangingPunct="1">
                        <a:defRPr sz="3240" kern="1200">
                          <a:solidFill>
                            <a:schemeClr val="dk1"/>
                          </a:solidFill>
                          <a:latin typeface="Calibri"/>
                        </a:defRPr>
                      </a:lvl5pPr>
                      <a:lvl6pPr marL="4114800" algn="l" defTabSz="1645920" rtl="0" eaLnBrk="1" latinLnBrk="0" hangingPunct="1">
                        <a:defRPr sz="3240" kern="1200">
                          <a:solidFill>
                            <a:schemeClr val="dk1"/>
                          </a:solidFill>
                          <a:latin typeface="Calibri"/>
                        </a:defRPr>
                      </a:lvl6pPr>
                      <a:lvl7pPr marL="4937760" algn="l" defTabSz="1645920" rtl="0" eaLnBrk="1" latinLnBrk="0" hangingPunct="1">
                        <a:defRPr sz="3240" kern="1200">
                          <a:solidFill>
                            <a:schemeClr val="dk1"/>
                          </a:solidFill>
                          <a:latin typeface="Calibri"/>
                        </a:defRPr>
                      </a:lvl7pPr>
                      <a:lvl8pPr marL="5760720" algn="l" defTabSz="1645920" rtl="0" eaLnBrk="1" latinLnBrk="0" hangingPunct="1">
                        <a:defRPr sz="3240" kern="1200">
                          <a:solidFill>
                            <a:schemeClr val="dk1"/>
                          </a:solidFill>
                          <a:latin typeface="Calibri"/>
                        </a:defRPr>
                      </a:lvl8pPr>
                      <a:lvl9pPr marL="6583680" algn="l" defTabSz="1645920" rtl="0" eaLnBrk="1" latinLnBrk="0" hangingPunct="1">
                        <a:defRPr sz="3240" kern="1200">
                          <a:solidFill>
                            <a:schemeClr val="dk1"/>
                          </a:solidFill>
                          <a:latin typeface="Calibri"/>
                        </a:defRPr>
                      </a:lvl9pPr>
                    </a:lstStyle>
                    <a:p>
                      <a:pPr marL="0" marR="0" algn="ctr">
                        <a:lnSpc>
                          <a:spcPct val="115000"/>
                        </a:lnSpc>
                        <a:spcBef>
                          <a:spcPts val="0"/>
                        </a:spcBef>
                        <a:spcAft>
                          <a:spcPts val="0"/>
                        </a:spcAft>
                      </a:pPr>
                      <a:r>
                        <a:rPr lang="en-CA" sz="1400">
                          <a:effectLst/>
                          <a:latin typeface="Arial" panose="020B0604020202020204" pitchFamily="34" charset="0"/>
                          <a:ea typeface="Times New Roman" panose="02020603050405020304" pitchFamily="18" charset="0"/>
                          <a:cs typeface="Arial" panose="020B0604020202020204" pitchFamily="34" charset="0"/>
                        </a:rPr>
                        <a:t>263.51</a:t>
                      </a:r>
                      <a:endParaRPr lang="en-C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1645920" rtl="0" eaLnBrk="1" latinLnBrk="0" hangingPunct="1">
                        <a:defRPr sz="3240" kern="1200">
                          <a:solidFill>
                            <a:schemeClr val="dk1"/>
                          </a:solidFill>
                          <a:latin typeface="Calibri"/>
                        </a:defRPr>
                      </a:lvl1pPr>
                      <a:lvl2pPr marL="822960" algn="l" defTabSz="1645920" rtl="0" eaLnBrk="1" latinLnBrk="0" hangingPunct="1">
                        <a:defRPr sz="3240" kern="1200">
                          <a:solidFill>
                            <a:schemeClr val="dk1"/>
                          </a:solidFill>
                          <a:latin typeface="Calibri"/>
                        </a:defRPr>
                      </a:lvl2pPr>
                      <a:lvl3pPr marL="1645920" algn="l" defTabSz="1645920" rtl="0" eaLnBrk="1" latinLnBrk="0" hangingPunct="1">
                        <a:defRPr sz="3240" kern="1200">
                          <a:solidFill>
                            <a:schemeClr val="dk1"/>
                          </a:solidFill>
                          <a:latin typeface="Calibri"/>
                        </a:defRPr>
                      </a:lvl3pPr>
                      <a:lvl4pPr marL="2468880" algn="l" defTabSz="1645920" rtl="0" eaLnBrk="1" latinLnBrk="0" hangingPunct="1">
                        <a:defRPr sz="3240" kern="1200">
                          <a:solidFill>
                            <a:schemeClr val="dk1"/>
                          </a:solidFill>
                          <a:latin typeface="Calibri"/>
                        </a:defRPr>
                      </a:lvl4pPr>
                      <a:lvl5pPr marL="3291840" algn="l" defTabSz="1645920" rtl="0" eaLnBrk="1" latinLnBrk="0" hangingPunct="1">
                        <a:defRPr sz="3240" kern="1200">
                          <a:solidFill>
                            <a:schemeClr val="dk1"/>
                          </a:solidFill>
                          <a:latin typeface="Calibri"/>
                        </a:defRPr>
                      </a:lvl5pPr>
                      <a:lvl6pPr marL="4114800" algn="l" defTabSz="1645920" rtl="0" eaLnBrk="1" latinLnBrk="0" hangingPunct="1">
                        <a:defRPr sz="3240" kern="1200">
                          <a:solidFill>
                            <a:schemeClr val="dk1"/>
                          </a:solidFill>
                          <a:latin typeface="Calibri"/>
                        </a:defRPr>
                      </a:lvl6pPr>
                      <a:lvl7pPr marL="4937760" algn="l" defTabSz="1645920" rtl="0" eaLnBrk="1" latinLnBrk="0" hangingPunct="1">
                        <a:defRPr sz="3240" kern="1200">
                          <a:solidFill>
                            <a:schemeClr val="dk1"/>
                          </a:solidFill>
                          <a:latin typeface="Calibri"/>
                        </a:defRPr>
                      </a:lvl7pPr>
                      <a:lvl8pPr marL="5760720" algn="l" defTabSz="1645920" rtl="0" eaLnBrk="1" latinLnBrk="0" hangingPunct="1">
                        <a:defRPr sz="3240" kern="1200">
                          <a:solidFill>
                            <a:schemeClr val="dk1"/>
                          </a:solidFill>
                          <a:latin typeface="Calibri"/>
                        </a:defRPr>
                      </a:lvl8pPr>
                      <a:lvl9pPr marL="6583680" algn="l" defTabSz="1645920" rtl="0" eaLnBrk="1" latinLnBrk="0" hangingPunct="1">
                        <a:defRPr sz="3240" kern="1200">
                          <a:solidFill>
                            <a:schemeClr val="dk1"/>
                          </a:solidFill>
                          <a:latin typeface="Calibri"/>
                        </a:defRPr>
                      </a:lvl9pPr>
                    </a:lstStyle>
                    <a:p>
                      <a:pPr marL="0" marR="0" algn="ctr">
                        <a:lnSpc>
                          <a:spcPct val="115000"/>
                        </a:lnSpc>
                        <a:spcBef>
                          <a:spcPts val="0"/>
                        </a:spcBef>
                        <a:spcAft>
                          <a:spcPts val="0"/>
                        </a:spcAft>
                      </a:pPr>
                      <a:r>
                        <a:rPr lang="en-CA" sz="1400">
                          <a:effectLst/>
                          <a:latin typeface="Arial" panose="020B0604020202020204" pitchFamily="34" charset="0"/>
                          <a:ea typeface="Times New Roman" panose="02020603050405020304" pitchFamily="18" charset="0"/>
                          <a:cs typeface="Arial" panose="020B0604020202020204" pitchFamily="34" charset="0"/>
                        </a:rPr>
                        <a:t>-1.78</a:t>
                      </a:r>
                      <a:endParaRPr lang="en-C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1645920" rtl="0" eaLnBrk="1" latinLnBrk="0" hangingPunct="1">
                        <a:defRPr sz="3240" kern="1200">
                          <a:solidFill>
                            <a:schemeClr val="dk1"/>
                          </a:solidFill>
                          <a:latin typeface="Calibri"/>
                        </a:defRPr>
                      </a:lvl1pPr>
                      <a:lvl2pPr marL="822960" algn="l" defTabSz="1645920" rtl="0" eaLnBrk="1" latinLnBrk="0" hangingPunct="1">
                        <a:defRPr sz="3240" kern="1200">
                          <a:solidFill>
                            <a:schemeClr val="dk1"/>
                          </a:solidFill>
                          <a:latin typeface="Calibri"/>
                        </a:defRPr>
                      </a:lvl2pPr>
                      <a:lvl3pPr marL="1645920" algn="l" defTabSz="1645920" rtl="0" eaLnBrk="1" latinLnBrk="0" hangingPunct="1">
                        <a:defRPr sz="3240" kern="1200">
                          <a:solidFill>
                            <a:schemeClr val="dk1"/>
                          </a:solidFill>
                          <a:latin typeface="Calibri"/>
                        </a:defRPr>
                      </a:lvl3pPr>
                      <a:lvl4pPr marL="2468880" algn="l" defTabSz="1645920" rtl="0" eaLnBrk="1" latinLnBrk="0" hangingPunct="1">
                        <a:defRPr sz="3240" kern="1200">
                          <a:solidFill>
                            <a:schemeClr val="dk1"/>
                          </a:solidFill>
                          <a:latin typeface="Calibri"/>
                        </a:defRPr>
                      </a:lvl4pPr>
                      <a:lvl5pPr marL="3291840" algn="l" defTabSz="1645920" rtl="0" eaLnBrk="1" latinLnBrk="0" hangingPunct="1">
                        <a:defRPr sz="3240" kern="1200">
                          <a:solidFill>
                            <a:schemeClr val="dk1"/>
                          </a:solidFill>
                          <a:latin typeface="Calibri"/>
                        </a:defRPr>
                      </a:lvl5pPr>
                      <a:lvl6pPr marL="4114800" algn="l" defTabSz="1645920" rtl="0" eaLnBrk="1" latinLnBrk="0" hangingPunct="1">
                        <a:defRPr sz="3240" kern="1200">
                          <a:solidFill>
                            <a:schemeClr val="dk1"/>
                          </a:solidFill>
                          <a:latin typeface="Calibri"/>
                        </a:defRPr>
                      </a:lvl6pPr>
                      <a:lvl7pPr marL="4937760" algn="l" defTabSz="1645920" rtl="0" eaLnBrk="1" latinLnBrk="0" hangingPunct="1">
                        <a:defRPr sz="3240" kern="1200">
                          <a:solidFill>
                            <a:schemeClr val="dk1"/>
                          </a:solidFill>
                          <a:latin typeface="Calibri"/>
                        </a:defRPr>
                      </a:lvl7pPr>
                      <a:lvl8pPr marL="5760720" algn="l" defTabSz="1645920" rtl="0" eaLnBrk="1" latinLnBrk="0" hangingPunct="1">
                        <a:defRPr sz="3240" kern="1200">
                          <a:solidFill>
                            <a:schemeClr val="dk1"/>
                          </a:solidFill>
                          <a:latin typeface="Calibri"/>
                        </a:defRPr>
                      </a:lvl8pPr>
                      <a:lvl9pPr marL="6583680" algn="l" defTabSz="1645920" rtl="0" eaLnBrk="1" latinLnBrk="0" hangingPunct="1">
                        <a:defRPr sz="3240" kern="1200">
                          <a:solidFill>
                            <a:schemeClr val="dk1"/>
                          </a:solidFill>
                          <a:latin typeface="Calibri"/>
                        </a:defRPr>
                      </a:lvl9pPr>
                    </a:lstStyle>
                    <a:p>
                      <a:pPr marL="0" marR="0" algn="ctr">
                        <a:lnSpc>
                          <a:spcPct val="115000"/>
                        </a:lnSpc>
                        <a:spcBef>
                          <a:spcPts val="0"/>
                        </a:spcBef>
                        <a:spcAft>
                          <a:spcPts val="0"/>
                        </a:spcAft>
                      </a:pPr>
                      <a:r>
                        <a:rPr lang="en-CA" sz="1400">
                          <a:effectLst/>
                          <a:latin typeface="Arial" panose="020B0604020202020204" pitchFamily="34" charset="0"/>
                          <a:ea typeface="Times New Roman" panose="02020603050405020304" pitchFamily="18" charset="0"/>
                          <a:cs typeface="Arial" panose="020B0604020202020204" pitchFamily="34" charset="0"/>
                        </a:rPr>
                        <a:t>N/A</a:t>
                      </a:r>
                      <a:endParaRPr lang="en-C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2832232791"/>
                  </a:ext>
                </a:extLst>
              </a:tr>
              <a:tr h="370840">
                <a:tc>
                  <a:txBody>
                    <a:bodyPr/>
                    <a:lstStyle>
                      <a:lvl1pPr marL="0" algn="l" defTabSz="1645920" rtl="0" eaLnBrk="1" latinLnBrk="0" hangingPunct="1">
                        <a:defRPr sz="3240" kern="1200">
                          <a:solidFill>
                            <a:schemeClr val="dk1"/>
                          </a:solidFill>
                          <a:latin typeface="Calibri"/>
                        </a:defRPr>
                      </a:lvl1pPr>
                      <a:lvl2pPr marL="822960" algn="l" defTabSz="1645920" rtl="0" eaLnBrk="1" latinLnBrk="0" hangingPunct="1">
                        <a:defRPr sz="3240" kern="1200">
                          <a:solidFill>
                            <a:schemeClr val="dk1"/>
                          </a:solidFill>
                          <a:latin typeface="Calibri"/>
                        </a:defRPr>
                      </a:lvl2pPr>
                      <a:lvl3pPr marL="1645920" algn="l" defTabSz="1645920" rtl="0" eaLnBrk="1" latinLnBrk="0" hangingPunct="1">
                        <a:defRPr sz="3240" kern="1200">
                          <a:solidFill>
                            <a:schemeClr val="dk1"/>
                          </a:solidFill>
                          <a:latin typeface="Calibri"/>
                        </a:defRPr>
                      </a:lvl3pPr>
                      <a:lvl4pPr marL="2468880" algn="l" defTabSz="1645920" rtl="0" eaLnBrk="1" latinLnBrk="0" hangingPunct="1">
                        <a:defRPr sz="3240" kern="1200">
                          <a:solidFill>
                            <a:schemeClr val="dk1"/>
                          </a:solidFill>
                          <a:latin typeface="Calibri"/>
                        </a:defRPr>
                      </a:lvl4pPr>
                      <a:lvl5pPr marL="3291840" algn="l" defTabSz="1645920" rtl="0" eaLnBrk="1" latinLnBrk="0" hangingPunct="1">
                        <a:defRPr sz="3240" kern="1200">
                          <a:solidFill>
                            <a:schemeClr val="dk1"/>
                          </a:solidFill>
                          <a:latin typeface="Calibri"/>
                        </a:defRPr>
                      </a:lvl5pPr>
                      <a:lvl6pPr marL="4114800" algn="l" defTabSz="1645920" rtl="0" eaLnBrk="1" latinLnBrk="0" hangingPunct="1">
                        <a:defRPr sz="3240" kern="1200">
                          <a:solidFill>
                            <a:schemeClr val="dk1"/>
                          </a:solidFill>
                          <a:latin typeface="Calibri"/>
                        </a:defRPr>
                      </a:lvl6pPr>
                      <a:lvl7pPr marL="4937760" algn="l" defTabSz="1645920" rtl="0" eaLnBrk="1" latinLnBrk="0" hangingPunct="1">
                        <a:defRPr sz="3240" kern="1200">
                          <a:solidFill>
                            <a:schemeClr val="dk1"/>
                          </a:solidFill>
                          <a:latin typeface="Calibri"/>
                        </a:defRPr>
                      </a:lvl7pPr>
                      <a:lvl8pPr marL="5760720" algn="l" defTabSz="1645920" rtl="0" eaLnBrk="1" latinLnBrk="0" hangingPunct="1">
                        <a:defRPr sz="3240" kern="1200">
                          <a:solidFill>
                            <a:schemeClr val="dk1"/>
                          </a:solidFill>
                          <a:latin typeface="Calibri"/>
                        </a:defRPr>
                      </a:lvl8pPr>
                      <a:lvl9pPr marL="6583680" algn="l" defTabSz="1645920" rtl="0" eaLnBrk="1" latinLnBrk="0" hangingPunct="1">
                        <a:defRPr sz="3240" kern="1200">
                          <a:solidFill>
                            <a:schemeClr val="dk1"/>
                          </a:solidFill>
                          <a:latin typeface="Calibri"/>
                        </a:defRPr>
                      </a:lvl9pPr>
                    </a:lstStyle>
                    <a:p>
                      <a:pPr marL="0" marR="0" algn="ctr">
                        <a:lnSpc>
                          <a:spcPct val="115000"/>
                        </a:lnSpc>
                        <a:spcBef>
                          <a:spcPts val="0"/>
                        </a:spcBef>
                        <a:spcAft>
                          <a:spcPts val="0"/>
                        </a:spcAft>
                      </a:pPr>
                      <a:r>
                        <a:rPr lang="en-CA" sz="1400" b="1">
                          <a:effectLst/>
                          <a:latin typeface="Arial" panose="020B0604020202020204" pitchFamily="34" charset="0"/>
                          <a:ea typeface="Times New Roman" panose="02020603050405020304" pitchFamily="18" charset="0"/>
                          <a:cs typeface="Arial" panose="020B0604020202020204" pitchFamily="34" charset="0"/>
                        </a:rPr>
                        <a:t>Regional </a:t>
                      </a:r>
                      <a:endParaRPr lang="en-C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1645920" rtl="0" eaLnBrk="1" latinLnBrk="0" hangingPunct="1">
                        <a:defRPr sz="3240" kern="1200">
                          <a:solidFill>
                            <a:schemeClr val="dk1"/>
                          </a:solidFill>
                          <a:latin typeface="Calibri"/>
                        </a:defRPr>
                      </a:lvl1pPr>
                      <a:lvl2pPr marL="822960" algn="l" defTabSz="1645920" rtl="0" eaLnBrk="1" latinLnBrk="0" hangingPunct="1">
                        <a:defRPr sz="3240" kern="1200">
                          <a:solidFill>
                            <a:schemeClr val="dk1"/>
                          </a:solidFill>
                          <a:latin typeface="Calibri"/>
                        </a:defRPr>
                      </a:lvl2pPr>
                      <a:lvl3pPr marL="1645920" algn="l" defTabSz="1645920" rtl="0" eaLnBrk="1" latinLnBrk="0" hangingPunct="1">
                        <a:defRPr sz="3240" kern="1200">
                          <a:solidFill>
                            <a:schemeClr val="dk1"/>
                          </a:solidFill>
                          <a:latin typeface="Calibri"/>
                        </a:defRPr>
                      </a:lvl3pPr>
                      <a:lvl4pPr marL="2468880" algn="l" defTabSz="1645920" rtl="0" eaLnBrk="1" latinLnBrk="0" hangingPunct="1">
                        <a:defRPr sz="3240" kern="1200">
                          <a:solidFill>
                            <a:schemeClr val="dk1"/>
                          </a:solidFill>
                          <a:latin typeface="Calibri"/>
                        </a:defRPr>
                      </a:lvl4pPr>
                      <a:lvl5pPr marL="3291840" algn="l" defTabSz="1645920" rtl="0" eaLnBrk="1" latinLnBrk="0" hangingPunct="1">
                        <a:defRPr sz="3240" kern="1200">
                          <a:solidFill>
                            <a:schemeClr val="dk1"/>
                          </a:solidFill>
                          <a:latin typeface="Calibri"/>
                        </a:defRPr>
                      </a:lvl5pPr>
                      <a:lvl6pPr marL="4114800" algn="l" defTabSz="1645920" rtl="0" eaLnBrk="1" latinLnBrk="0" hangingPunct="1">
                        <a:defRPr sz="3240" kern="1200">
                          <a:solidFill>
                            <a:schemeClr val="dk1"/>
                          </a:solidFill>
                          <a:latin typeface="Calibri"/>
                        </a:defRPr>
                      </a:lvl6pPr>
                      <a:lvl7pPr marL="4937760" algn="l" defTabSz="1645920" rtl="0" eaLnBrk="1" latinLnBrk="0" hangingPunct="1">
                        <a:defRPr sz="3240" kern="1200">
                          <a:solidFill>
                            <a:schemeClr val="dk1"/>
                          </a:solidFill>
                          <a:latin typeface="Calibri"/>
                        </a:defRPr>
                      </a:lvl7pPr>
                      <a:lvl8pPr marL="5760720" algn="l" defTabSz="1645920" rtl="0" eaLnBrk="1" latinLnBrk="0" hangingPunct="1">
                        <a:defRPr sz="3240" kern="1200">
                          <a:solidFill>
                            <a:schemeClr val="dk1"/>
                          </a:solidFill>
                          <a:latin typeface="Calibri"/>
                        </a:defRPr>
                      </a:lvl8pPr>
                      <a:lvl9pPr marL="6583680" algn="l" defTabSz="1645920" rtl="0" eaLnBrk="1" latinLnBrk="0" hangingPunct="1">
                        <a:defRPr sz="3240" kern="1200">
                          <a:solidFill>
                            <a:schemeClr val="dk1"/>
                          </a:solidFill>
                          <a:latin typeface="Calibri"/>
                        </a:defRPr>
                      </a:lvl9pPr>
                    </a:lstStyle>
                    <a:p>
                      <a:pPr marL="0" marR="0" algn="ctr">
                        <a:lnSpc>
                          <a:spcPct val="115000"/>
                        </a:lnSpc>
                        <a:spcBef>
                          <a:spcPts val="0"/>
                        </a:spcBef>
                        <a:spcAft>
                          <a:spcPts val="0"/>
                        </a:spcAft>
                      </a:pPr>
                      <a:r>
                        <a:rPr lang="en-CA" sz="1400">
                          <a:effectLst/>
                          <a:latin typeface="Arial" panose="020B0604020202020204" pitchFamily="34" charset="0"/>
                          <a:ea typeface="Times New Roman" panose="02020603050405020304" pitchFamily="18" charset="0"/>
                          <a:cs typeface="Arial" panose="020B0604020202020204" pitchFamily="34" charset="0"/>
                        </a:rPr>
                        <a:t>68.43</a:t>
                      </a:r>
                      <a:endParaRPr lang="en-C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1645920" rtl="0" eaLnBrk="1" latinLnBrk="0" hangingPunct="1">
                        <a:defRPr sz="3240" kern="1200">
                          <a:solidFill>
                            <a:schemeClr val="dk1"/>
                          </a:solidFill>
                          <a:latin typeface="Calibri"/>
                        </a:defRPr>
                      </a:lvl1pPr>
                      <a:lvl2pPr marL="822960" algn="l" defTabSz="1645920" rtl="0" eaLnBrk="1" latinLnBrk="0" hangingPunct="1">
                        <a:defRPr sz="3240" kern="1200">
                          <a:solidFill>
                            <a:schemeClr val="dk1"/>
                          </a:solidFill>
                          <a:latin typeface="Calibri"/>
                        </a:defRPr>
                      </a:lvl2pPr>
                      <a:lvl3pPr marL="1645920" algn="l" defTabSz="1645920" rtl="0" eaLnBrk="1" latinLnBrk="0" hangingPunct="1">
                        <a:defRPr sz="3240" kern="1200">
                          <a:solidFill>
                            <a:schemeClr val="dk1"/>
                          </a:solidFill>
                          <a:latin typeface="Calibri"/>
                        </a:defRPr>
                      </a:lvl3pPr>
                      <a:lvl4pPr marL="2468880" algn="l" defTabSz="1645920" rtl="0" eaLnBrk="1" latinLnBrk="0" hangingPunct="1">
                        <a:defRPr sz="3240" kern="1200">
                          <a:solidFill>
                            <a:schemeClr val="dk1"/>
                          </a:solidFill>
                          <a:latin typeface="Calibri"/>
                        </a:defRPr>
                      </a:lvl4pPr>
                      <a:lvl5pPr marL="3291840" algn="l" defTabSz="1645920" rtl="0" eaLnBrk="1" latinLnBrk="0" hangingPunct="1">
                        <a:defRPr sz="3240" kern="1200">
                          <a:solidFill>
                            <a:schemeClr val="dk1"/>
                          </a:solidFill>
                          <a:latin typeface="Calibri"/>
                        </a:defRPr>
                      </a:lvl5pPr>
                      <a:lvl6pPr marL="4114800" algn="l" defTabSz="1645920" rtl="0" eaLnBrk="1" latinLnBrk="0" hangingPunct="1">
                        <a:defRPr sz="3240" kern="1200">
                          <a:solidFill>
                            <a:schemeClr val="dk1"/>
                          </a:solidFill>
                          <a:latin typeface="Calibri"/>
                        </a:defRPr>
                      </a:lvl6pPr>
                      <a:lvl7pPr marL="4937760" algn="l" defTabSz="1645920" rtl="0" eaLnBrk="1" latinLnBrk="0" hangingPunct="1">
                        <a:defRPr sz="3240" kern="1200">
                          <a:solidFill>
                            <a:schemeClr val="dk1"/>
                          </a:solidFill>
                          <a:latin typeface="Calibri"/>
                        </a:defRPr>
                      </a:lvl7pPr>
                      <a:lvl8pPr marL="5760720" algn="l" defTabSz="1645920" rtl="0" eaLnBrk="1" latinLnBrk="0" hangingPunct="1">
                        <a:defRPr sz="3240" kern="1200">
                          <a:solidFill>
                            <a:schemeClr val="dk1"/>
                          </a:solidFill>
                          <a:latin typeface="Calibri"/>
                        </a:defRPr>
                      </a:lvl8pPr>
                      <a:lvl9pPr marL="6583680" algn="l" defTabSz="1645920" rtl="0" eaLnBrk="1" latinLnBrk="0" hangingPunct="1">
                        <a:defRPr sz="3240" kern="1200">
                          <a:solidFill>
                            <a:schemeClr val="dk1"/>
                          </a:solidFill>
                          <a:latin typeface="Calibri"/>
                        </a:defRPr>
                      </a:lvl9pPr>
                    </a:lstStyle>
                    <a:p>
                      <a:pPr marL="0" marR="0" algn="ctr">
                        <a:lnSpc>
                          <a:spcPct val="115000"/>
                        </a:lnSpc>
                        <a:spcBef>
                          <a:spcPts val="0"/>
                        </a:spcBef>
                        <a:spcAft>
                          <a:spcPts val="0"/>
                        </a:spcAft>
                      </a:pPr>
                      <a:r>
                        <a:rPr lang="en-CA" sz="1400">
                          <a:effectLst/>
                          <a:latin typeface="Arial" panose="020B0604020202020204" pitchFamily="34" charset="0"/>
                          <a:ea typeface="Times New Roman" panose="02020603050405020304" pitchFamily="18" charset="0"/>
                          <a:cs typeface="Arial" panose="020B0604020202020204" pitchFamily="34" charset="0"/>
                        </a:rPr>
                        <a:t>266.97</a:t>
                      </a:r>
                      <a:endParaRPr lang="en-C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1645920" rtl="0" eaLnBrk="1" latinLnBrk="0" hangingPunct="1">
                        <a:defRPr sz="3240" kern="1200">
                          <a:solidFill>
                            <a:schemeClr val="dk1"/>
                          </a:solidFill>
                          <a:latin typeface="Calibri"/>
                        </a:defRPr>
                      </a:lvl1pPr>
                      <a:lvl2pPr marL="822960" algn="l" defTabSz="1645920" rtl="0" eaLnBrk="1" latinLnBrk="0" hangingPunct="1">
                        <a:defRPr sz="3240" kern="1200">
                          <a:solidFill>
                            <a:schemeClr val="dk1"/>
                          </a:solidFill>
                          <a:latin typeface="Calibri"/>
                        </a:defRPr>
                      </a:lvl2pPr>
                      <a:lvl3pPr marL="1645920" algn="l" defTabSz="1645920" rtl="0" eaLnBrk="1" latinLnBrk="0" hangingPunct="1">
                        <a:defRPr sz="3240" kern="1200">
                          <a:solidFill>
                            <a:schemeClr val="dk1"/>
                          </a:solidFill>
                          <a:latin typeface="Calibri"/>
                        </a:defRPr>
                      </a:lvl3pPr>
                      <a:lvl4pPr marL="2468880" algn="l" defTabSz="1645920" rtl="0" eaLnBrk="1" latinLnBrk="0" hangingPunct="1">
                        <a:defRPr sz="3240" kern="1200">
                          <a:solidFill>
                            <a:schemeClr val="dk1"/>
                          </a:solidFill>
                          <a:latin typeface="Calibri"/>
                        </a:defRPr>
                      </a:lvl4pPr>
                      <a:lvl5pPr marL="3291840" algn="l" defTabSz="1645920" rtl="0" eaLnBrk="1" latinLnBrk="0" hangingPunct="1">
                        <a:defRPr sz="3240" kern="1200">
                          <a:solidFill>
                            <a:schemeClr val="dk1"/>
                          </a:solidFill>
                          <a:latin typeface="Calibri"/>
                        </a:defRPr>
                      </a:lvl5pPr>
                      <a:lvl6pPr marL="4114800" algn="l" defTabSz="1645920" rtl="0" eaLnBrk="1" latinLnBrk="0" hangingPunct="1">
                        <a:defRPr sz="3240" kern="1200">
                          <a:solidFill>
                            <a:schemeClr val="dk1"/>
                          </a:solidFill>
                          <a:latin typeface="Calibri"/>
                        </a:defRPr>
                      </a:lvl6pPr>
                      <a:lvl7pPr marL="4937760" algn="l" defTabSz="1645920" rtl="0" eaLnBrk="1" latinLnBrk="0" hangingPunct="1">
                        <a:defRPr sz="3240" kern="1200">
                          <a:solidFill>
                            <a:schemeClr val="dk1"/>
                          </a:solidFill>
                          <a:latin typeface="Calibri"/>
                        </a:defRPr>
                      </a:lvl7pPr>
                      <a:lvl8pPr marL="5760720" algn="l" defTabSz="1645920" rtl="0" eaLnBrk="1" latinLnBrk="0" hangingPunct="1">
                        <a:defRPr sz="3240" kern="1200">
                          <a:solidFill>
                            <a:schemeClr val="dk1"/>
                          </a:solidFill>
                          <a:latin typeface="Calibri"/>
                        </a:defRPr>
                      </a:lvl8pPr>
                      <a:lvl9pPr marL="6583680" algn="l" defTabSz="1645920" rtl="0" eaLnBrk="1" latinLnBrk="0" hangingPunct="1">
                        <a:defRPr sz="3240" kern="1200">
                          <a:solidFill>
                            <a:schemeClr val="dk1"/>
                          </a:solidFill>
                          <a:latin typeface="Calibri"/>
                        </a:defRPr>
                      </a:lvl9pPr>
                    </a:lstStyle>
                    <a:p>
                      <a:pPr marL="0" marR="0" algn="ctr">
                        <a:lnSpc>
                          <a:spcPct val="115000"/>
                        </a:lnSpc>
                        <a:spcBef>
                          <a:spcPts val="0"/>
                        </a:spcBef>
                        <a:spcAft>
                          <a:spcPts val="0"/>
                        </a:spcAft>
                      </a:pPr>
                      <a:r>
                        <a:rPr lang="en-CA" sz="1400">
                          <a:effectLst/>
                          <a:latin typeface="Arial" panose="020B0604020202020204" pitchFamily="34" charset="0"/>
                          <a:ea typeface="Times New Roman" panose="02020603050405020304" pitchFamily="18" charset="0"/>
                          <a:cs typeface="Arial" panose="020B0604020202020204" pitchFamily="34" charset="0"/>
                        </a:rPr>
                        <a:t>N/A</a:t>
                      </a:r>
                      <a:endParaRPr lang="en-C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1645920" rtl="0" eaLnBrk="1" latinLnBrk="0" hangingPunct="1">
                        <a:defRPr sz="3240" kern="1200">
                          <a:solidFill>
                            <a:schemeClr val="dk1"/>
                          </a:solidFill>
                          <a:latin typeface="Calibri"/>
                        </a:defRPr>
                      </a:lvl1pPr>
                      <a:lvl2pPr marL="822960" algn="l" defTabSz="1645920" rtl="0" eaLnBrk="1" latinLnBrk="0" hangingPunct="1">
                        <a:defRPr sz="3240" kern="1200">
                          <a:solidFill>
                            <a:schemeClr val="dk1"/>
                          </a:solidFill>
                          <a:latin typeface="Calibri"/>
                        </a:defRPr>
                      </a:lvl2pPr>
                      <a:lvl3pPr marL="1645920" algn="l" defTabSz="1645920" rtl="0" eaLnBrk="1" latinLnBrk="0" hangingPunct="1">
                        <a:defRPr sz="3240" kern="1200">
                          <a:solidFill>
                            <a:schemeClr val="dk1"/>
                          </a:solidFill>
                          <a:latin typeface="Calibri"/>
                        </a:defRPr>
                      </a:lvl3pPr>
                      <a:lvl4pPr marL="2468880" algn="l" defTabSz="1645920" rtl="0" eaLnBrk="1" latinLnBrk="0" hangingPunct="1">
                        <a:defRPr sz="3240" kern="1200">
                          <a:solidFill>
                            <a:schemeClr val="dk1"/>
                          </a:solidFill>
                          <a:latin typeface="Calibri"/>
                        </a:defRPr>
                      </a:lvl4pPr>
                      <a:lvl5pPr marL="3291840" algn="l" defTabSz="1645920" rtl="0" eaLnBrk="1" latinLnBrk="0" hangingPunct="1">
                        <a:defRPr sz="3240" kern="1200">
                          <a:solidFill>
                            <a:schemeClr val="dk1"/>
                          </a:solidFill>
                          <a:latin typeface="Calibri"/>
                        </a:defRPr>
                      </a:lvl5pPr>
                      <a:lvl6pPr marL="4114800" algn="l" defTabSz="1645920" rtl="0" eaLnBrk="1" latinLnBrk="0" hangingPunct="1">
                        <a:defRPr sz="3240" kern="1200">
                          <a:solidFill>
                            <a:schemeClr val="dk1"/>
                          </a:solidFill>
                          <a:latin typeface="Calibri"/>
                        </a:defRPr>
                      </a:lvl6pPr>
                      <a:lvl7pPr marL="4937760" algn="l" defTabSz="1645920" rtl="0" eaLnBrk="1" latinLnBrk="0" hangingPunct="1">
                        <a:defRPr sz="3240" kern="1200">
                          <a:solidFill>
                            <a:schemeClr val="dk1"/>
                          </a:solidFill>
                          <a:latin typeface="Calibri"/>
                        </a:defRPr>
                      </a:lvl7pPr>
                      <a:lvl8pPr marL="5760720" algn="l" defTabSz="1645920" rtl="0" eaLnBrk="1" latinLnBrk="0" hangingPunct="1">
                        <a:defRPr sz="3240" kern="1200">
                          <a:solidFill>
                            <a:schemeClr val="dk1"/>
                          </a:solidFill>
                          <a:latin typeface="Calibri"/>
                        </a:defRPr>
                      </a:lvl8pPr>
                      <a:lvl9pPr marL="6583680" algn="l" defTabSz="1645920" rtl="0" eaLnBrk="1" latinLnBrk="0" hangingPunct="1">
                        <a:defRPr sz="3240" kern="1200">
                          <a:solidFill>
                            <a:schemeClr val="dk1"/>
                          </a:solidFill>
                          <a:latin typeface="Calibri"/>
                        </a:defRPr>
                      </a:lvl9pPr>
                    </a:lstStyle>
                    <a:p>
                      <a:pPr marL="0" marR="0" algn="ctr">
                        <a:lnSpc>
                          <a:spcPct val="115000"/>
                        </a:lnSpc>
                        <a:spcBef>
                          <a:spcPts val="0"/>
                        </a:spcBef>
                        <a:spcAft>
                          <a:spcPts val="0"/>
                        </a:spcAft>
                      </a:pPr>
                      <a:r>
                        <a:rPr lang="en-CA" sz="1400">
                          <a:effectLst/>
                          <a:latin typeface="Arial" panose="020B0604020202020204" pitchFamily="34" charset="0"/>
                          <a:ea typeface="Times New Roman" panose="02020603050405020304" pitchFamily="18" charset="0"/>
                          <a:cs typeface="Arial" panose="020B0604020202020204" pitchFamily="34" charset="0"/>
                        </a:rPr>
                        <a:t>2.83</a:t>
                      </a:r>
                      <a:endParaRPr lang="en-C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extLst>
                  <a:ext uri="{0D108BD9-81ED-4DB2-BD59-A6C34878D82A}">
                    <a16:rowId xmlns:a16="http://schemas.microsoft.com/office/drawing/2014/main" val="31870207"/>
                  </a:ext>
                </a:extLst>
              </a:tr>
            </a:tbl>
          </a:graphicData>
        </a:graphic>
      </p:graphicFrame>
      <p:graphicFrame>
        <p:nvGraphicFramePr>
          <p:cNvPr id="33" name="Table 32">
            <a:extLst>
              <a:ext uri="{FF2B5EF4-FFF2-40B4-BE49-F238E27FC236}">
                <a16:creationId xmlns:a16="http://schemas.microsoft.com/office/drawing/2014/main" id="{30A3F3AD-251E-4032-B738-521E5CE5A065}"/>
              </a:ext>
            </a:extLst>
          </p:cNvPr>
          <p:cNvGraphicFramePr>
            <a:graphicFrameLocks noGrp="1"/>
          </p:cNvGraphicFramePr>
          <p:nvPr>
            <p:extLst>
              <p:ext uri="{D42A27DB-BD31-4B8C-83A1-F6EECF244321}">
                <p14:modId xmlns:p14="http://schemas.microsoft.com/office/powerpoint/2010/main" val="3474947505"/>
              </p:ext>
            </p:extLst>
          </p:nvPr>
        </p:nvGraphicFramePr>
        <p:xfrm>
          <a:off x="5893521" y="9332993"/>
          <a:ext cx="4878908" cy="2073085"/>
        </p:xfrm>
        <a:graphic>
          <a:graphicData uri="http://schemas.openxmlformats.org/drawingml/2006/table">
            <a:tbl>
              <a:tblPr firstRow="1" bandRow="1"/>
              <a:tblGrid>
                <a:gridCol w="894737">
                  <a:extLst>
                    <a:ext uri="{9D8B030D-6E8A-4147-A177-3AD203B41FA5}">
                      <a16:colId xmlns:a16="http://schemas.microsoft.com/office/drawing/2014/main" val="1618226619"/>
                    </a:ext>
                  </a:extLst>
                </a:gridCol>
                <a:gridCol w="744617">
                  <a:extLst>
                    <a:ext uri="{9D8B030D-6E8A-4147-A177-3AD203B41FA5}">
                      <a16:colId xmlns:a16="http://schemas.microsoft.com/office/drawing/2014/main" val="2369917072"/>
                    </a:ext>
                  </a:extLst>
                </a:gridCol>
                <a:gridCol w="1045029">
                  <a:extLst>
                    <a:ext uri="{9D8B030D-6E8A-4147-A177-3AD203B41FA5}">
                      <a16:colId xmlns:a16="http://schemas.microsoft.com/office/drawing/2014/main" val="3771277330"/>
                    </a:ext>
                  </a:extLst>
                </a:gridCol>
                <a:gridCol w="990600">
                  <a:extLst>
                    <a:ext uri="{9D8B030D-6E8A-4147-A177-3AD203B41FA5}">
                      <a16:colId xmlns:a16="http://schemas.microsoft.com/office/drawing/2014/main" val="4158975114"/>
                    </a:ext>
                  </a:extLst>
                </a:gridCol>
                <a:gridCol w="1203925">
                  <a:extLst>
                    <a:ext uri="{9D8B030D-6E8A-4147-A177-3AD203B41FA5}">
                      <a16:colId xmlns:a16="http://schemas.microsoft.com/office/drawing/2014/main" val="3916778230"/>
                    </a:ext>
                  </a:extLst>
                </a:gridCol>
              </a:tblGrid>
              <a:tr h="370840">
                <a:tc>
                  <a:txBody>
                    <a:bodyPr/>
                    <a:lstStyle>
                      <a:lvl1pPr marL="0" algn="l" defTabSz="1645920" rtl="0" eaLnBrk="1" latinLnBrk="0" hangingPunct="1">
                        <a:defRPr sz="3240" b="1" kern="1200">
                          <a:solidFill>
                            <a:schemeClr val="lt1"/>
                          </a:solidFill>
                          <a:latin typeface="Calibri"/>
                        </a:defRPr>
                      </a:lvl1pPr>
                      <a:lvl2pPr marL="822960" algn="l" defTabSz="1645920" rtl="0" eaLnBrk="1" latinLnBrk="0" hangingPunct="1">
                        <a:defRPr sz="3240" b="1" kern="1200">
                          <a:solidFill>
                            <a:schemeClr val="lt1"/>
                          </a:solidFill>
                          <a:latin typeface="Calibri"/>
                        </a:defRPr>
                      </a:lvl2pPr>
                      <a:lvl3pPr marL="1645920" algn="l" defTabSz="1645920" rtl="0" eaLnBrk="1" latinLnBrk="0" hangingPunct="1">
                        <a:defRPr sz="3240" b="1" kern="1200">
                          <a:solidFill>
                            <a:schemeClr val="lt1"/>
                          </a:solidFill>
                          <a:latin typeface="Calibri"/>
                        </a:defRPr>
                      </a:lvl3pPr>
                      <a:lvl4pPr marL="2468880" algn="l" defTabSz="1645920" rtl="0" eaLnBrk="1" latinLnBrk="0" hangingPunct="1">
                        <a:defRPr sz="3240" b="1" kern="1200">
                          <a:solidFill>
                            <a:schemeClr val="lt1"/>
                          </a:solidFill>
                          <a:latin typeface="Calibri"/>
                        </a:defRPr>
                      </a:lvl4pPr>
                      <a:lvl5pPr marL="3291840" algn="l" defTabSz="1645920" rtl="0" eaLnBrk="1" latinLnBrk="0" hangingPunct="1">
                        <a:defRPr sz="3240" b="1" kern="1200">
                          <a:solidFill>
                            <a:schemeClr val="lt1"/>
                          </a:solidFill>
                          <a:latin typeface="Calibri"/>
                        </a:defRPr>
                      </a:lvl5pPr>
                      <a:lvl6pPr marL="4114800" algn="l" defTabSz="1645920" rtl="0" eaLnBrk="1" latinLnBrk="0" hangingPunct="1">
                        <a:defRPr sz="3240" b="1" kern="1200">
                          <a:solidFill>
                            <a:schemeClr val="lt1"/>
                          </a:solidFill>
                          <a:latin typeface="Calibri"/>
                        </a:defRPr>
                      </a:lvl6pPr>
                      <a:lvl7pPr marL="4937760" algn="l" defTabSz="1645920" rtl="0" eaLnBrk="1" latinLnBrk="0" hangingPunct="1">
                        <a:defRPr sz="3240" b="1" kern="1200">
                          <a:solidFill>
                            <a:schemeClr val="lt1"/>
                          </a:solidFill>
                          <a:latin typeface="Calibri"/>
                        </a:defRPr>
                      </a:lvl7pPr>
                      <a:lvl8pPr marL="5760720" algn="l" defTabSz="1645920" rtl="0" eaLnBrk="1" latinLnBrk="0" hangingPunct="1">
                        <a:defRPr sz="3240" b="1" kern="1200">
                          <a:solidFill>
                            <a:schemeClr val="lt1"/>
                          </a:solidFill>
                          <a:latin typeface="Calibri"/>
                        </a:defRPr>
                      </a:lvl8pPr>
                      <a:lvl9pPr marL="6583680" algn="l" defTabSz="1645920" rtl="0" eaLnBrk="1" latinLnBrk="0" hangingPunct="1">
                        <a:defRPr sz="3240" b="1" kern="1200">
                          <a:solidFill>
                            <a:schemeClr val="lt1"/>
                          </a:solidFill>
                          <a:latin typeface="Calibri"/>
                        </a:defRPr>
                      </a:lvl9pPr>
                    </a:lstStyle>
                    <a:p>
                      <a:pPr marL="0" marR="0" algn="ctr">
                        <a:lnSpc>
                          <a:spcPct val="115000"/>
                        </a:lnSpc>
                        <a:spcBef>
                          <a:spcPts val="0"/>
                        </a:spcBef>
                        <a:spcAft>
                          <a:spcPts val="0"/>
                        </a:spcAft>
                      </a:pPr>
                      <a:r>
                        <a:rPr lang="en-CA" sz="1400" b="1">
                          <a:effectLst/>
                          <a:latin typeface="Arial" panose="020B0604020202020204" pitchFamily="34" charset="0"/>
                          <a:ea typeface="Times New Roman" panose="02020603050405020304" pitchFamily="18" charset="0"/>
                          <a:cs typeface="Arial" panose="020B0604020202020204" pitchFamily="34" charset="0"/>
                        </a:rPr>
                        <a:t>Design Event</a:t>
                      </a:r>
                      <a:endParaRPr lang="en-C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8996"/>
                    </a:solidFill>
                  </a:tcPr>
                </a:tc>
                <a:tc>
                  <a:txBody>
                    <a:bodyPr/>
                    <a:lstStyle>
                      <a:lvl1pPr marL="0" algn="l" defTabSz="1645920" rtl="0" eaLnBrk="1" latinLnBrk="0" hangingPunct="1">
                        <a:defRPr sz="3240" b="1" kern="1200">
                          <a:solidFill>
                            <a:schemeClr val="lt1"/>
                          </a:solidFill>
                          <a:latin typeface="Calibri"/>
                        </a:defRPr>
                      </a:lvl1pPr>
                      <a:lvl2pPr marL="822960" algn="l" defTabSz="1645920" rtl="0" eaLnBrk="1" latinLnBrk="0" hangingPunct="1">
                        <a:defRPr sz="3240" b="1" kern="1200">
                          <a:solidFill>
                            <a:schemeClr val="lt1"/>
                          </a:solidFill>
                          <a:latin typeface="Calibri"/>
                        </a:defRPr>
                      </a:lvl2pPr>
                      <a:lvl3pPr marL="1645920" algn="l" defTabSz="1645920" rtl="0" eaLnBrk="1" latinLnBrk="0" hangingPunct="1">
                        <a:defRPr sz="3240" b="1" kern="1200">
                          <a:solidFill>
                            <a:schemeClr val="lt1"/>
                          </a:solidFill>
                          <a:latin typeface="Calibri"/>
                        </a:defRPr>
                      </a:lvl3pPr>
                      <a:lvl4pPr marL="2468880" algn="l" defTabSz="1645920" rtl="0" eaLnBrk="1" latinLnBrk="0" hangingPunct="1">
                        <a:defRPr sz="3240" b="1" kern="1200">
                          <a:solidFill>
                            <a:schemeClr val="lt1"/>
                          </a:solidFill>
                          <a:latin typeface="Calibri"/>
                        </a:defRPr>
                      </a:lvl4pPr>
                      <a:lvl5pPr marL="3291840" algn="l" defTabSz="1645920" rtl="0" eaLnBrk="1" latinLnBrk="0" hangingPunct="1">
                        <a:defRPr sz="3240" b="1" kern="1200">
                          <a:solidFill>
                            <a:schemeClr val="lt1"/>
                          </a:solidFill>
                          <a:latin typeface="Calibri"/>
                        </a:defRPr>
                      </a:lvl5pPr>
                      <a:lvl6pPr marL="4114800" algn="l" defTabSz="1645920" rtl="0" eaLnBrk="1" latinLnBrk="0" hangingPunct="1">
                        <a:defRPr sz="3240" b="1" kern="1200">
                          <a:solidFill>
                            <a:schemeClr val="lt1"/>
                          </a:solidFill>
                          <a:latin typeface="Calibri"/>
                        </a:defRPr>
                      </a:lvl6pPr>
                      <a:lvl7pPr marL="4937760" algn="l" defTabSz="1645920" rtl="0" eaLnBrk="1" latinLnBrk="0" hangingPunct="1">
                        <a:defRPr sz="3240" b="1" kern="1200">
                          <a:solidFill>
                            <a:schemeClr val="lt1"/>
                          </a:solidFill>
                          <a:latin typeface="Calibri"/>
                        </a:defRPr>
                      </a:lvl7pPr>
                      <a:lvl8pPr marL="5760720" algn="l" defTabSz="1645920" rtl="0" eaLnBrk="1" latinLnBrk="0" hangingPunct="1">
                        <a:defRPr sz="3240" b="1" kern="1200">
                          <a:solidFill>
                            <a:schemeClr val="lt1"/>
                          </a:solidFill>
                          <a:latin typeface="Calibri"/>
                        </a:defRPr>
                      </a:lvl8pPr>
                      <a:lvl9pPr marL="6583680" algn="l" defTabSz="1645920" rtl="0" eaLnBrk="1" latinLnBrk="0" hangingPunct="1">
                        <a:defRPr sz="3240" b="1" kern="1200">
                          <a:solidFill>
                            <a:schemeClr val="lt1"/>
                          </a:solidFill>
                          <a:latin typeface="Calibri"/>
                        </a:defRPr>
                      </a:lvl9pPr>
                    </a:lstStyle>
                    <a:p>
                      <a:pPr marL="0" marR="0" algn="ctr">
                        <a:lnSpc>
                          <a:spcPct val="115000"/>
                        </a:lnSpc>
                        <a:spcBef>
                          <a:spcPts val="0"/>
                        </a:spcBef>
                        <a:spcAft>
                          <a:spcPts val="0"/>
                        </a:spcAft>
                      </a:pPr>
                      <a:r>
                        <a:rPr lang="en-CA" sz="1400" b="1">
                          <a:effectLst/>
                          <a:latin typeface="Arial" panose="020B0604020202020204" pitchFamily="34" charset="0"/>
                          <a:ea typeface="Times New Roman" panose="02020603050405020304" pitchFamily="18" charset="0"/>
                          <a:cs typeface="Arial" panose="020B0604020202020204" pitchFamily="34" charset="0"/>
                        </a:rPr>
                        <a:t>Design Flow </a:t>
                      </a:r>
                      <a:br>
                        <a:rPr lang="en-CA" sz="1400" b="1">
                          <a:effectLst/>
                          <a:latin typeface="Arial" panose="020B0604020202020204" pitchFamily="34" charset="0"/>
                          <a:ea typeface="Times New Roman" panose="02020603050405020304" pitchFamily="18" charset="0"/>
                          <a:cs typeface="Arial" panose="020B0604020202020204" pitchFamily="34" charset="0"/>
                        </a:rPr>
                      </a:br>
                      <a:r>
                        <a:rPr lang="en-CA" sz="1400" b="1">
                          <a:effectLst/>
                          <a:latin typeface="Arial" panose="020B0604020202020204" pitchFamily="34" charset="0"/>
                          <a:ea typeface="Times New Roman" panose="02020603050405020304" pitchFamily="18" charset="0"/>
                          <a:cs typeface="Arial" panose="020B0604020202020204" pitchFamily="34" charset="0"/>
                        </a:rPr>
                        <a:t>(m</a:t>
                      </a:r>
                      <a:r>
                        <a:rPr lang="en-CA" sz="1400" b="1" baseline="30000">
                          <a:effectLst/>
                          <a:latin typeface="Arial" panose="020B0604020202020204" pitchFamily="34" charset="0"/>
                          <a:ea typeface="Times New Roman" panose="02020603050405020304" pitchFamily="18" charset="0"/>
                          <a:cs typeface="Arial" panose="020B0604020202020204" pitchFamily="34" charset="0"/>
                        </a:rPr>
                        <a:t>3</a:t>
                      </a:r>
                      <a:r>
                        <a:rPr lang="en-CA" sz="1400" b="1">
                          <a:effectLst/>
                          <a:latin typeface="Arial" panose="020B0604020202020204" pitchFamily="34" charset="0"/>
                          <a:ea typeface="Times New Roman" panose="02020603050405020304" pitchFamily="18" charset="0"/>
                          <a:cs typeface="Arial" panose="020B0604020202020204" pitchFamily="34" charset="0"/>
                        </a:rPr>
                        <a:t>/s)</a:t>
                      </a:r>
                      <a:endParaRPr lang="en-C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8996"/>
                    </a:solidFill>
                  </a:tcPr>
                </a:tc>
                <a:tc>
                  <a:txBody>
                    <a:bodyPr/>
                    <a:lstStyle>
                      <a:lvl1pPr marL="0" algn="l" defTabSz="1645920" rtl="0" eaLnBrk="1" latinLnBrk="0" hangingPunct="1">
                        <a:defRPr sz="3240" b="1" kern="1200">
                          <a:solidFill>
                            <a:schemeClr val="lt1"/>
                          </a:solidFill>
                          <a:latin typeface="Calibri"/>
                        </a:defRPr>
                      </a:lvl1pPr>
                      <a:lvl2pPr marL="822960" algn="l" defTabSz="1645920" rtl="0" eaLnBrk="1" latinLnBrk="0" hangingPunct="1">
                        <a:defRPr sz="3240" b="1" kern="1200">
                          <a:solidFill>
                            <a:schemeClr val="lt1"/>
                          </a:solidFill>
                          <a:latin typeface="Calibri"/>
                        </a:defRPr>
                      </a:lvl2pPr>
                      <a:lvl3pPr marL="1645920" algn="l" defTabSz="1645920" rtl="0" eaLnBrk="1" latinLnBrk="0" hangingPunct="1">
                        <a:defRPr sz="3240" b="1" kern="1200">
                          <a:solidFill>
                            <a:schemeClr val="lt1"/>
                          </a:solidFill>
                          <a:latin typeface="Calibri"/>
                        </a:defRPr>
                      </a:lvl3pPr>
                      <a:lvl4pPr marL="2468880" algn="l" defTabSz="1645920" rtl="0" eaLnBrk="1" latinLnBrk="0" hangingPunct="1">
                        <a:defRPr sz="3240" b="1" kern="1200">
                          <a:solidFill>
                            <a:schemeClr val="lt1"/>
                          </a:solidFill>
                          <a:latin typeface="Calibri"/>
                        </a:defRPr>
                      </a:lvl4pPr>
                      <a:lvl5pPr marL="3291840" algn="l" defTabSz="1645920" rtl="0" eaLnBrk="1" latinLnBrk="0" hangingPunct="1">
                        <a:defRPr sz="3240" b="1" kern="1200">
                          <a:solidFill>
                            <a:schemeClr val="lt1"/>
                          </a:solidFill>
                          <a:latin typeface="Calibri"/>
                        </a:defRPr>
                      </a:lvl5pPr>
                      <a:lvl6pPr marL="4114800" algn="l" defTabSz="1645920" rtl="0" eaLnBrk="1" latinLnBrk="0" hangingPunct="1">
                        <a:defRPr sz="3240" b="1" kern="1200">
                          <a:solidFill>
                            <a:schemeClr val="lt1"/>
                          </a:solidFill>
                          <a:latin typeface="Calibri"/>
                        </a:defRPr>
                      </a:lvl6pPr>
                      <a:lvl7pPr marL="4937760" algn="l" defTabSz="1645920" rtl="0" eaLnBrk="1" latinLnBrk="0" hangingPunct="1">
                        <a:defRPr sz="3240" b="1" kern="1200">
                          <a:solidFill>
                            <a:schemeClr val="lt1"/>
                          </a:solidFill>
                          <a:latin typeface="Calibri"/>
                        </a:defRPr>
                      </a:lvl7pPr>
                      <a:lvl8pPr marL="5760720" algn="l" defTabSz="1645920" rtl="0" eaLnBrk="1" latinLnBrk="0" hangingPunct="1">
                        <a:defRPr sz="3240" b="1" kern="1200">
                          <a:solidFill>
                            <a:schemeClr val="lt1"/>
                          </a:solidFill>
                          <a:latin typeface="Calibri"/>
                        </a:defRPr>
                      </a:lvl8pPr>
                      <a:lvl9pPr marL="6583680" algn="l" defTabSz="1645920" rtl="0" eaLnBrk="1" latinLnBrk="0" hangingPunct="1">
                        <a:defRPr sz="3240" b="1" kern="1200">
                          <a:solidFill>
                            <a:schemeClr val="lt1"/>
                          </a:solidFill>
                          <a:latin typeface="Calibri"/>
                        </a:defRPr>
                      </a:lvl9pPr>
                    </a:lstStyle>
                    <a:p>
                      <a:pPr marL="0" marR="0" algn="ctr">
                        <a:lnSpc>
                          <a:spcPct val="115000"/>
                        </a:lnSpc>
                        <a:spcBef>
                          <a:spcPts val="0"/>
                        </a:spcBef>
                        <a:spcAft>
                          <a:spcPts val="0"/>
                        </a:spcAft>
                      </a:pPr>
                      <a:r>
                        <a:rPr lang="en-CA" sz="1400" b="1">
                          <a:effectLst/>
                          <a:latin typeface="Arial" panose="020B0604020202020204" pitchFamily="34" charset="0"/>
                          <a:ea typeface="Times New Roman" panose="02020603050405020304" pitchFamily="18" charset="0"/>
                          <a:cs typeface="Arial" panose="020B0604020202020204" pitchFamily="34" charset="0"/>
                        </a:rPr>
                        <a:t>Headwater Elevation (m)</a:t>
                      </a:r>
                      <a:endParaRPr lang="en-C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8996"/>
                    </a:solidFill>
                  </a:tcPr>
                </a:tc>
                <a:tc>
                  <a:txBody>
                    <a:bodyPr/>
                    <a:lstStyle>
                      <a:lvl1pPr marL="0" algn="l" defTabSz="1645920" rtl="0" eaLnBrk="1" latinLnBrk="0" hangingPunct="1">
                        <a:defRPr sz="3240" b="1" kern="1200">
                          <a:solidFill>
                            <a:schemeClr val="lt1"/>
                          </a:solidFill>
                          <a:latin typeface="Calibri"/>
                        </a:defRPr>
                      </a:lvl1pPr>
                      <a:lvl2pPr marL="822960" algn="l" defTabSz="1645920" rtl="0" eaLnBrk="1" latinLnBrk="0" hangingPunct="1">
                        <a:defRPr sz="3240" b="1" kern="1200">
                          <a:solidFill>
                            <a:schemeClr val="lt1"/>
                          </a:solidFill>
                          <a:latin typeface="Calibri"/>
                        </a:defRPr>
                      </a:lvl2pPr>
                      <a:lvl3pPr marL="1645920" algn="l" defTabSz="1645920" rtl="0" eaLnBrk="1" latinLnBrk="0" hangingPunct="1">
                        <a:defRPr sz="3240" b="1" kern="1200">
                          <a:solidFill>
                            <a:schemeClr val="lt1"/>
                          </a:solidFill>
                          <a:latin typeface="Calibri"/>
                        </a:defRPr>
                      </a:lvl3pPr>
                      <a:lvl4pPr marL="2468880" algn="l" defTabSz="1645920" rtl="0" eaLnBrk="1" latinLnBrk="0" hangingPunct="1">
                        <a:defRPr sz="3240" b="1" kern="1200">
                          <a:solidFill>
                            <a:schemeClr val="lt1"/>
                          </a:solidFill>
                          <a:latin typeface="Calibri"/>
                        </a:defRPr>
                      </a:lvl4pPr>
                      <a:lvl5pPr marL="3291840" algn="l" defTabSz="1645920" rtl="0" eaLnBrk="1" latinLnBrk="0" hangingPunct="1">
                        <a:defRPr sz="3240" b="1" kern="1200">
                          <a:solidFill>
                            <a:schemeClr val="lt1"/>
                          </a:solidFill>
                          <a:latin typeface="Calibri"/>
                        </a:defRPr>
                      </a:lvl5pPr>
                      <a:lvl6pPr marL="4114800" algn="l" defTabSz="1645920" rtl="0" eaLnBrk="1" latinLnBrk="0" hangingPunct="1">
                        <a:defRPr sz="3240" b="1" kern="1200">
                          <a:solidFill>
                            <a:schemeClr val="lt1"/>
                          </a:solidFill>
                          <a:latin typeface="Calibri"/>
                        </a:defRPr>
                      </a:lvl6pPr>
                      <a:lvl7pPr marL="4937760" algn="l" defTabSz="1645920" rtl="0" eaLnBrk="1" latinLnBrk="0" hangingPunct="1">
                        <a:defRPr sz="3240" b="1" kern="1200">
                          <a:solidFill>
                            <a:schemeClr val="lt1"/>
                          </a:solidFill>
                          <a:latin typeface="Calibri"/>
                        </a:defRPr>
                      </a:lvl7pPr>
                      <a:lvl8pPr marL="5760720" algn="l" defTabSz="1645920" rtl="0" eaLnBrk="1" latinLnBrk="0" hangingPunct="1">
                        <a:defRPr sz="3240" b="1" kern="1200">
                          <a:solidFill>
                            <a:schemeClr val="lt1"/>
                          </a:solidFill>
                          <a:latin typeface="Calibri"/>
                        </a:defRPr>
                      </a:lvl8pPr>
                      <a:lvl9pPr marL="6583680" algn="l" defTabSz="1645920" rtl="0" eaLnBrk="1" latinLnBrk="0" hangingPunct="1">
                        <a:defRPr sz="3240" b="1" kern="1200">
                          <a:solidFill>
                            <a:schemeClr val="lt1"/>
                          </a:solidFill>
                          <a:latin typeface="Calibri"/>
                        </a:defRPr>
                      </a:lvl9pPr>
                    </a:lstStyle>
                    <a:p>
                      <a:pPr marL="0" marR="0" algn="ctr">
                        <a:lnSpc>
                          <a:spcPct val="115000"/>
                        </a:lnSpc>
                        <a:spcBef>
                          <a:spcPts val="0"/>
                        </a:spcBef>
                        <a:spcAft>
                          <a:spcPts val="0"/>
                        </a:spcAft>
                      </a:pPr>
                      <a:r>
                        <a:rPr lang="en-CA" sz="1400" b="1">
                          <a:effectLst/>
                          <a:latin typeface="Arial" panose="020B0604020202020204" pitchFamily="34" charset="0"/>
                          <a:ea typeface="Times New Roman" panose="02020603050405020304" pitchFamily="18" charset="0"/>
                          <a:cs typeface="Arial" panose="020B0604020202020204" pitchFamily="34" charset="0"/>
                        </a:rPr>
                        <a:t>Soffit Clearance (m)</a:t>
                      </a:r>
                      <a:endParaRPr lang="en-C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8996"/>
                    </a:solidFill>
                  </a:tcPr>
                </a:tc>
                <a:tc>
                  <a:txBody>
                    <a:bodyPr/>
                    <a:lstStyle>
                      <a:lvl1pPr marL="0" algn="l" defTabSz="1645920" rtl="0" eaLnBrk="1" latinLnBrk="0" hangingPunct="1">
                        <a:defRPr sz="3240" b="1" kern="1200">
                          <a:solidFill>
                            <a:schemeClr val="lt1"/>
                          </a:solidFill>
                          <a:latin typeface="Calibri"/>
                        </a:defRPr>
                      </a:lvl1pPr>
                      <a:lvl2pPr marL="822960" algn="l" defTabSz="1645920" rtl="0" eaLnBrk="1" latinLnBrk="0" hangingPunct="1">
                        <a:defRPr sz="3240" b="1" kern="1200">
                          <a:solidFill>
                            <a:schemeClr val="lt1"/>
                          </a:solidFill>
                          <a:latin typeface="Calibri"/>
                        </a:defRPr>
                      </a:lvl2pPr>
                      <a:lvl3pPr marL="1645920" algn="l" defTabSz="1645920" rtl="0" eaLnBrk="1" latinLnBrk="0" hangingPunct="1">
                        <a:defRPr sz="3240" b="1" kern="1200">
                          <a:solidFill>
                            <a:schemeClr val="lt1"/>
                          </a:solidFill>
                          <a:latin typeface="Calibri"/>
                        </a:defRPr>
                      </a:lvl3pPr>
                      <a:lvl4pPr marL="2468880" algn="l" defTabSz="1645920" rtl="0" eaLnBrk="1" latinLnBrk="0" hangingPunct="1">
                        <a:defRPr sz="3240" b="1" kern="1200">
                          <a:solidFill>
                            <a:schemeClr val="lt1"/>
                          </a:solidFill>
                          <a:latin typeface="Calibri"/>
                        </a:defRPr>
                      </a:lvl4pPr>
                      <a:lvl5pPr marL="3291840" algn="l" defTabSz="1645920" rtl="0" eaLnBrk="1" latinLnBrk="0" hangingPunct="1">
                        <a:defRPr sz="3240" b="1" kern="1200">
                          <a:solidFill>
                            <a:schemeClr val="lt1"/>
                          </a:solidFill>
                          <a:latin typeface="Calibri"/>
                        </a:defRPr>
                      </a:lvl5pPr>
                      <a:lvl6pPr marL="4114800" algn="l" defTabSz="1645920" rtl="0" eaLnBrk="1" latinLnBrk="0" hangingPunct="1">
                        <a:defRPr sz="3240" b="1" kern="1200">
                          <a:solidFill>
                            <a:schemeClr val="lt1"/>
                          </a:solidFill>
                          <a:latin typeface="Calibri"/>
                        </a:defRPr>
                      </a:lvl6pPr>
                      <a:lvl7pPr marL="4937760" algn="l" defTabSz="1645920" rtl="0" eaLnBrk="1" latinLnBrk="0" hangingPunct="1">
                        <a:defRPr sz="3240" b="1" kern="1200">
                          <a:solidFill>
                            <a:schemeClr val="lt1"/>
                          </a:solidFill>
                          <a:latin typeface="Calibri"/>
                        </a:defRPr>
                      </a:lvl7pPr>
                      <a:lvl8pPr marL="5760720" algn="l" defTabSz="1645920" rtl="0" eaLnBrk="1" latinLnBrk="0" hangingPunct="1">
                        <a:defRPr sz="3240" b="1" kern="1200">
                          <a:solidFill>
                            <a:schemeClr val="lt1"/>
                          </a:solidFill>
                          <a:latin typeface="Calibri"/>
                        </a:defRPr>
                      </a:lvl8pPr>
                      <a:lvl9pPr marL="6583680" algn="l" defTabSz="1645920" rtl="0" eaLnBrk="1" latinLnBrk="0" hangingPunct="1">
                        <a:defRPr sz="3240" b="1" kern="1200">
                          <a:solidFill>
                            <a:schemeClr val="lt1"/>
                          </a:solidFill>
                          <a:latin typeface="Calibri"/>
                        </a:defRPr>
                      </a:lvl9pPr>
                    </a:lstStyle>
                    <a:p>
                      <a:pPr marL="0" marR="0" algn="ctr">
                        <a:lnSpc>
                          <a:spcPct val="115000"/>
                        </a:lnSpc>
                        <a:spcBef>
                          <a:spcPts val="0"/>
                        </a:spcBef>
                        <a:spcAft>
                          <a:spcPts val="0"/>
                        </a:spcAft>
                      </a:pPr>
                      <a:r>
                        <a:rPr lang="en-CA" sz="1400" b="1">
                          <a:effectLst/>
                          <a:latin typeface="Arial" panose="020B0604020202020204" pitchFamily="34" charset="0"/>
                          <a:ea typeface="Times New Roman" panose="02020603050405020304" pitchFamily="18" charset="0"/>
                          <a:cs typeface="Arial" panose="020B0604020202020204" pitchFamily="34" charset="0"/>
                        </a:rPr>
                        <a:t>Depth of Water over Roadway (m)</a:t>
                      </a:r>
                      <a:endParaRPr lang="en-C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8996"/>
                    </a:solidFill>
                  </a:tcPr>
                </a:tc>
                <a:extLst>
                  <a:ext uri="{0D108BD9-81ED-4DB2-BD59-A6C34878D82A}">
                    <a16:rowId xmlns:a16="http://schemas.microsoft.com/office/drawing/2014/main" val="3275483483"/>
                  </a:ext>
                </a:extLst>
              </a:tr>
              <a:tr h="370840">
                <a:tc>
                  <a:txBody>
                    <a:bodyPr/>
                    <a:lstStyle>
                      <a:lvl1pPr marL="0" algn="l" defTabSz="1645920" rtl="0" eaLnBrk="1" latinLnBrk="0" hangingPunct="1">
                        <a:defRPr sz="3240" kern="1200">
                          <a:solidFill>
                            <a:schemeClr val="dk1"/>
                          </a:solidFill>
                          <a:latin typeface="Calibri"/>
                        </a:defRPr>
                      </a:lvl1pPr>
                      <a:lvl2pPr marL="822960" algn="l" defTabSz="1645920" rtl="0" eaLnBrk="1" latinLnBrk="0" hangingPunct="1">
                        <a:defRPr sz="3240" kern="1200">
                          <a:solidFill>
                            <a:schemeClr val="dk1"/>
                          </a:solidFill>
                          <a:latin typeface="Calibri"/>
                        </a:defRPr>
                      </a:lvl2pPr>
                      <a:lvl3pPr marL="1645920" algn="l" defTabSz="1645920" rtl="0" eaLnBrk="1" latinLnBrk="0" hangingPunct="1">
                        <a:defRPr sz="3240" kern="1200">
                          <a:solidFill>
                            <a:schemeClr val="dk1"/>
                          </a:solidFill>
                          <a:latin typeface="Calibri"/>
                        </a:defRPr>
                      </a:lvl3pPr>
                      <a:lvl4pPr marL="2468880" algn="l" defTabSz="1645920" rtl="0" eaLnBrk="1" latinLnBrk="0" hangingPunct="1">
                        <a:defRPr sz="3240" kern="1200">
                          <a:solidFill>
                            <a:schemeClr val="dk1"/>
                          </a:solidFill>
                          <a:latin typeface="Calibri"/>
                        </a:defRPr>
                      </a:lvl4pPr>
                      <a:lvl5pPr marL="3291840" algn="l" defTabSz="1645920" rtl="0" eaLnBrk="1" latinLnBrk="0" hangingPunct="1">
                        <a:defRPr sz="3240" kern="1200">
                          <a:solidFill>
                            <a:schemeClr val="dk1"/>
                          </a:solidFill>
                          <a:latin typeface="Calibri"/>
                        </a:defRPr>
                      </a:lvl5pPr>
                      <a:lvl6pPr marL="4114800" algn="l" defTabSz="1645920" rtl="0" eaLnBrk="1" latinLnBrk="0" hangingPunct="1">
                        <a:defRPr sz="3240" kern="1200">
                          <a:solidFill>
                            <a:schemeClr val="dk1"/>
                          </a:solidFill>
                          <a:latin typeface="Calibri"/>
                        </a:defRPr>
                      </a:lvl6pPr>
                      <a:lvl7pPr marL="4937760" algn="l" defTabSz="1645920" rtl="0" eaLnBrk="1" latinLnBrk="0" hangingPunct="1">
                        <a:defRPr sz="3240" kern="1200">
                          <a:solidFill>
                            <a:schemeClr val="dk1"/>
                          </a:solidFill>
                          <a:latin typeface="Calibri"/>
                        </a:defRPr>
                      </a:lvl7pPr>
                      <a:lvl8pPr marL="5760720" algn="l" defTabSz="1645920" rtl="0" eaLnBrk="1" latinLnBrk="0" hangingPunct="1">
                        <a:defRPr sz="3240" kern="1200">
                          <a:solidFill>
                            <a:schemeClr val="dk1"/>
                          </a:solidFill>
                          <a:latin typeface="Calibri"/>
                        </a:defRPr>
                      </a:lvl8pPr>
                      <a:lvl9pPr marL="6583680" algn="l" defTabSz="1645920" rtl="0" eaLnBrk="1" latinLnBrk="0" hangingPunct="1">
                        <a:defRPr sz="3240" kern="1200">
                          <a:solidFill>
                            <a:schemeClr val="dk1"/>
                          </a:solidFill>
                          <a:latin typeface="Calibri"/>
                        </a:defRPr>
                      </a:lvl9pPr>
                    </a:lstStyle>
                    <a:p>
                      <a:pPr marL="0" marR="0" algn="ctr">
                        <a:lnSpc>
                          <a:spcPct val="115000"/>
                        </a:lnSpc>
                        <a:spcBef>
                          <a:spcPts val="0"/>
                        </a:spcBef>
                        <a:spcAft>
                          <a:spcPts val="0"/>
                        </a:spcAft>
                      </a:pPr>
                      <a:r>
                        <a:rPr lang="en-CA" sz="1400" b="1">
                          <a:effectLst/>
                          <a:latin typeface="Arial" panose="020B0604020202020204" pitchFamily="34" charset="0"/>
                          <a:ea typeface="Times New Roman" panose="02020603050405020304" pitchFamily="18" charset="0"/>
                          <a:cs typeface="Arial" panose="020B0604020202020204" pitchFamily="34" charset="0"/>
                        </a:rPr>
                        <a:t>2-year</a:t>
                      </a:r>
                      <a:endParaRPr lang="en-C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1645920" rtl="0" eaLnBrk="1" latinLnBrk="0" hangingPunct="1">
                        <a:defRPr sz="3240" kern="1200">
                          <a:solidFill>
                            <a:schemeClr val="dk1"/>
                          </a:solidFill>
                          <a:latin typeface="Calibri"/>
                        </a:defRPr>
                      </a:lvl1pPr>
                      <a:lvl2pPr marL="822960" algn="l" defTabSz="1645920" rtl="0" eaLnBrk="1" latinLnBrk="0" hangingPunct="1">
                        <a:defRPr sz="3240" kern="1200">
                          <a:solidFill>
                            <a:schemeClr val="dk1"/>
                          </a:solidFill>
                          <a:latin typeface="Calibri"/>
                        </a:defRPr>
                      </a:lvl2pPr>
                      <a:lvl3pPr marL="1645920" algn="l" defTabSz="1645920" rtl="0" eaLnBrk="1" latinLnBrk="0" hangingPunct="1">
                        <a:defRPr sz="3240" kern="1200">
                          <a:solidFill>
                            <a:schemeClr val="dk1"/>
                          </a:solidFill>
                          <a:latin typeface="Calibri"/>
                        </a:defRPr>
                      </a:lvl3pPr>
                      <a:lvl4pPr marL="2468880" algn="l" defTabSz="1645920" rtl="0" eaLnBrk="1" latinLnBrk="0" hangingPunct="1">
                        <a:defRPr sz="3240" kern="1200">
                          <a:solidFill>
                            <a:schemeClr val="dk1"/>
                          </a:solidFill>
                          <a:latin typeface="Calibri"/>
                        </a:defRPr>
                      </a:lvl4pPr>
                      <a:lvl5pPr marL="3291840" algn="l" defTabSz="1645920" rtl="0" eaLnBrk="1" latinLnBrk="0" hangingPunct="1">
                        <a:defRPr sz="3240" kern="1200">
                          <a:solidFill>
                            <a:schemeClr val="dk1"/>
                          </a:solidFill>
                          <a:latin typeface="Calibri"/>
                        </a:defRPr>
                      </a:lvl5pPr>
                      <a:lvl6pPr marL="4114800" algn="l" defTabSz="1645920" rtl="0" eaLnBrk="1" latinLnBrk="0" hangingPunct="1">
                        <a:defRPr sz="3240" kern="1200">
                          <a:solidFill>
                            <a:schemeClr val="dk1"/>
                          </a:solidFill>
                          <a:latin typeface="Calibri"/>
                        </a:defRPr>
                      </a:lvl6pPr>
                      <a:lvl7pPr marL="4937760" algn="l" defTabSz="1645920" rtl="0" eaLnBrk="1" latinLnBrk="0" hangingPunct="1">
                        <a:defRPr sz="3240" kern="1200">
                          <a:solidFill>
                            <a:schemeClr val="dk1"/>
                          </a:solidFill>
                          <a:latin typeface="Calibri"/>
                        </a:defRPr>
                      </a:lvl7pPr>
                      <a:lvl8pPr marL="5760720" algn="l" defTabSz="1645920" rtl="0" eaLnBrk="1" latinLnBrk="0" hangingPunct="1">
                        <a:defRPr sz="3240" kern="1200">
                          <a:solidFill>
                            <a:schemeClr val="dk1"/>
                          </a:solidFill>
                          <a:latin typeface="Calibri"/>
                        </a:defRPr>
                      </a:lvl8pPr>
                      <a:lvl9pPr marL="6583680" algn="l" defTabSz="1645920" rtl="0" eaLnBrk="1" latinLnBrk="0" hangingPunct="1">
                        <a:defRPr sz="3240" kern="1200">
                          <a:solidFill>
                            <a:schemeClr val="dk1"/>
                          </a:solidFill>
                          <a:latin typeface="Calibri"/>
                        </a:defRPr>
                      </a:lvl9pPr>
                    </a:lstStyle>
                    <a:p>
                      <a:pPr marL="0" marR="0" algn="ctr">
                        <a:lnSpc>
                          <a:spcPct val="115000"/>
                        </a:lnSpc>
                        <a:spcBef>
                          <a:spcPts val="0"/>
                        </a:spcBef>
                        <a:spcAft>
                          <a:spcPts val="0"/>
                        </a:spcAft>
                      </a:pPr>
                      <a:r>
                        <a:rPr lang="en-CA" sz="1400">
                          <a:effectLst/>
                          <a:latin typeface="Arial" panose="020B0604020202020204" pitchFamily="34" charset="0"/>
                          <a:ea typeface="Times New Roman" panose="02020603050405020304" pitchFamily="18" charset="0"/>
                          <a:cs typeface="Arial" panose="020B0604020202020204" pitchFamily="34" charset="0"/>
                        </a:rPr>
                        <a:t>2.54</a:t>
                      </a:r>
                      <a:endParaRPr lang="en-C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1645920" rtl="0" eaLnBrk="1" latinLnBrk="0" hangingPunct="1">
                        <a:defRPr sz="3240" kern="1200">
                          <a:solidFill>
                            <a:schemeClr val="dk1"/>
                          </a:solidFill>
                          <a:latin typeface="Calibri"/>
                        </a:defRPr>
                      </a:lvl1pPr>
                      <a:lvl2pPr marL="822960" algn="l" defTabSz="1645920" rtl="0" eaLnBrk="1" latinLnBrk="0" hangingPunct="1">
                        <a:defRPr sz="3240" kern="1200">
                          <a:solidFill>
                            <a:schemeClr val="dk1"/>
                          </a:solidFill>
                          <a:latin typeface="Calibri"/>
                        </a:defRPr>
                      </a:lvl2pPr>
                      <a:lvl3pPr marL="1645920" algn="l" defTabSz="1645920" rtl="0" eaLnBrk="1" latinLnBrk="0" hangingPunct="1">
                        <a:defRPr sz="3240" kern="1200">
                          <a:solidFill>
                            <a:schemeClr val="dk1"/>
                          </a:solidFill>
                          <a:latin typeface="Calibri"/>
                        </a:defRPr>
                      </a:lvl3pPr>
                      <a:lvl4pPr marL="2468880" algn="l" defTabSz="1645920" rtl="0" eaLnBrk="1" latinLnBrk="0" hangingPunct="1">
                        <a:defRPr sz="3240" kern="1200">
                          <a:solidFill>
                            <a:schemeClr val="dk1"/>
                          </a:solidFill>
                          <a:latin typeface="Calibri"/>
                        </a:defRPr>
                      </a:lvl4pPr>
                      <a:lvl5pPr marL="3291840" algn="l" defTabSz="1645920" rtl="0" eaLnBrk="1" latinLnBrk="0" hangingPunct="1">
                        <a:defRPr sz="3240" kern="1200">
                          <a:solidFill>
                            <a:schemeClr val="dk1"/>
                          </a:solidFill>
                          <a:latin typeface="Calibri"/>
                        </a:defRPr>
                      </a:lvl5pPr>
                      <a:lvl6pPr marL="4114800" algn="l" defTabSz="1645920" rtl="0" eaLnBrk="1" latinLnBrk="0" hangingPunct="1">
                        <a:defRPr sz="3240" kern="1200">
                          <a:solidFill>
                            <a:schemeClr val="dk1"/>
                          </a:solidFill>
                          <a:latin typeface="Calibri"/>
                        </a:defRPr>
                      </a:lvl6pPr>
                      <a:lvl7pPr marL="4937760" algn="l" defTabSz="1645920" rtl="0" eaLnBrk="1" latinLnBrk="0" hangingPunct="1">
                        <a:defRPr sz="3240" kern="1200">
                          <a:solidFill>
                            <a:schemeClr val="dk1"/>
                          </a:solidFill>
                          <a:latin typeface="Calibri"/>
                        </a:defRPr>
                      </a:lvl7pPr>
                      <a:lvl8pPr marL="5760720" algn="l" defTabSz="1645920" rtl="0" eaLnBrk="1" latinLnBrk="0" hangingPunct="1">
                        <a:defRPr sz="3240" kern="1200">
                          <a:solidFill>
                            <a:schemeClr val="dk1"/>
                          </a:solidFill>
                          <a:latin typeface="Calibri"/>
                        </a:defRPr>
                      </a:lvl8pPr>
                      <a:lvl9pPr marL="6583680" algn="l" defTabSz="1645920" rtl="0" eaLnBrk="1" latinLnBrk="0" hangingPunct="1">
                        <a:defRPr sz="3240" kern="1200">
                          <a:solidFill>
                            <a:schemeClr val="dk1"/>
                          </a:solidFill>
                          <a:latin typeface="Calibri"/>
                        </a:defRPr>
                      </a:lvl9pPr>
                    </a:lstStyle>
                    <a:p>
                      <a:pPr marL="0" marR="0" algn="ctr">
                        <a:lnSpc>
                          <a:spcPct val="115000"/>
                        </a:lnSpc>
                        <a:spcBef>
                          <a:spcPts val="0"/>
                        </a:spcBef>
                        <a:spcAft>
                          <a:spcPts val="0"/>
                        </a:spcAft>
                      </a:pPr>
                      <a:r>
                        <a:rPr lang="en-CA" sz="1400">
                          <a:effectLst/>
                          <a:latin typeface="Arial" panose="020B0604020202020204" pitchFamily="34" charset="0"/>
                          <a:ea typeface="Times New Roman" panose="02020603050405020304" pitchFamily="18" charset="0"/>
                          <a:cs typeface="Times New Roman" panose="02020603050405020304" pitchFamily="18" charset="0"/>
                        </a:rPr>
                        <a:t>261.74</a:t>
                      </a: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1645920" rtl="0" eaLnBrk="1" latinLnBrk="0" hangingPunct="1">
                        <a:defRPr sz="3240" kern="1200">
                          <a:solidFill>
                            <a:schemeClr val="dk1"/>
                          </a:solidFill>
                          <a:latin typeface="Calibri"/>
                        </a:defRPr>
                      </a:lvl1pPr>
                      <a:lvl2pPr marL="822960" algn="l" defTabSz="1645920" rtl="0" eaLnBrk="1" latinLnBrk="0" hangingPunct="1">
                        <a:defRPr sz="3240" kern="1200">
                          <a:solidFill>
                            <a:schemeClr val="dk1"/>
                          </a:solidFill>
                          <a:latin typeface="Calibri"/>
                        </a:defRPr>
                      </a:lvl2pPr>
                      <a:lvl3pPr marL="1645920" algn="l" defTabSz="1645920" rtl="0" eaLnBrk="1" latinLnBrk="0" hangingPunct="1">
                        <a:defRPr sz="3240" kern="1200">
                          <a:solidFill>
                            <a:schemeClr val="dk1"/>
                          </a:solidFill>
                          <a:latin typeface="Calibri"/>
                        </a:defRPr>
                      </a:lvl3pPr>
                      <a:lvl4pPr marL="2468880" algn="l" defTabSz="1645920" rtl="0" eaLnBrk="1" latinLnBrk="0" hangingPunct="1">
                        <a:defRPr sz="3240" kern="1200">
                          <a:solidFill>
                            <a:schemeClr val="dk1"/>
                          </a:solidFill>
                          <a:latin typeface="Calibri"/>
                        </a:defRPr>
                      </a:lvl4pPr>
                      <a:lvl5pPr marL="3291840" algn="l" defTabSz="1645920" rtl="0" eaLnBrk="1" latinLnBrk="0" hangingPunct="1">
                        <a:defRPr sz="3240" kern="1200">
                          <a:solidFill>
                            <a:schemeClr val="dk1"/>
                          </a:solidFill>
                          <a:latin typeface="Calibri"/>
                        </a:defRPr>
                      </a:lvl5pPr>
                      <a:lvl6pPr marL="4114800" algn="l" defTabSz="1645920" rtl="0" eaLnBrk="1" latinLnBrk="0" hangingPunct="1">
                        <a:defRPr sz="3240" kern="1200">
                          <a:solidFill>
                            <a:schemeClr val="dk1"/>
                          </a:solidFill>
                          <a:latin typeface="Calibri"/>
                        </a:defRPr>
                      </a:lvl6pPr>
                      <a:lvl7pPr marL="4937760" algn="l" defTabSz="1645920" rtl="0" eaLnBrk="1" latinLnBrk="0" hangingPunct="1">
                        <a:defRPr sz="3240" kern="1200">
                          <a:solidFill>
                            <a:schemeClr val="dk1"/>
                          </a:solidFill>
                          <a:latin typeface="Calibri"/>
                        </a:defRPr>
                      </a:lvl7pPr>
                      <a:lvl8pPr marL="5760720" algn="l" defTabSz="1645920" rtl="0" eaLnBrk="1" latinLnBrk="0" hangingPunct="1">
                        <a:defRPr sz="3240" kern="1200">
                          <a:solidFill>
                            <a:schemeClr val="dk1"/>
                          </a:solidFill>
                          <a:latin typeface="Calibri"/>
                        </a:defRPr>
                      </a:lvl8pPr>
                      <a:lvl9pPr marL="6583680" algn="l" defTabSz="1645920" rtl="0" eaLnBrk="1" latinLnBrk="0" hangingPunct="1">
                        <a:defRPr sz="3240" kern="1200">
                          <a:solidFill>
                            <a:schemeClr val="dk1"/>
                          </a:solidFill>
                          <a:latin typeface="Calibri"/>
                        </a:defRPr>
                      </a:lvl9pPr>
                    </a:lstStyle>
                    <a:p>
                      <a:pPr marL="0" marR="0" algn="ctr">
                        <a:lnSpc>
                          <a:spcPct val="115000"/>
                        </a:lnSpc>
                        <a:spcBef>
                          <a:spcPts val="0"/>
                        </a:spcBef>
                        <a:spcAft>
                          <a:spcPts val="0"/>
                        </a:spcAft>
                      </a:pPr>
                      <a:r>
                        <a:rPr lang="en-CA" sz="1400">
                          <a:effectLst/>
                          <a:latin typeface="Arial" panose="020B0604020202020204" pitchFamily="34" charset="0"/>
                          <a:ea typeface="Times New Roman" panose="02020603050405020304" pitchFamily="18" charset="0"/>
                          <a:cs typeface="Arial" panose="020B0604020202020204" pitchFamily="34" charset="0"/>
                        </a:rPr>
                        <a:t>-2.04</a:t>
                      </a:r>
                      <a:endParaRPr lang="en-C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1645920" rtl="0" eaLnBrk="1" latinLnBrk="0" hangingPunct="1">
                        <a:defRPr sz="3240" kern="1200">
                          <a:solidFill>
                            <a:schemeClr val="dk1"/>
                          </a:solidFill>
                          <a:latin typeface="Calibri"/>
                        </a:defRPr>
                      </a:lvl1pPr>
                      <a:lvl2pPr marL="822960" algn="l" defTabSz="1645920" rtl="0" eaLnBrk="1" latinLnBrk="0" hangingPunct="1">
                        <a:defRPr sz="3240" kern="1200">
                          <a:solidFill>
                            <a:schemeClr val="dk1"/>
                          </a:solidFill>
                          <a:latin typeface="Calibri"/>
                        </a:defRPr>
                      </a:lvl2pPr>
                      <a:lvl3pPr marL="1645920" algn="l" defTabSz="1645920" rtl="0" eaLnBrk="1" latinLnBrk="0" hangingPunct="1">
                        <a:defRPr sz="3240" kern="1200">
                          <a:solidFill>
                            <a:schemeClr val="dk1"/>
                          </a:solidFill>
                          <a:latin typeface="Calibri"/>
                        </a:defRPr>
                      </a:lvl3pPr>
                      <a:lvl4pPr marL="2468880" algn="l" defTabSz="1645920" rtl="0" eaLnBrk="1" latinLnBrk="0" hangingPunct="1">
                        <a:defRPr sz="3240" kern="1200">
                          <a:solidFill>
                            <a:schemeClr val="dk1"/>
                          </a:solidFill>
                          <a:latin typeface="Calibri"/>
                        </a:defRPr>
                      </a:lvl4pPr>
                      <a:lvl5pPr marL="3291840" algn="l" defTabSz="1645920" rtl="0" eaLnBrk="1" latinLnBrk="0" hangingPunct="1">
                        <a:defRPr sz="3240" kern="1200">
                          <a:solidFill>
                            <a:schemeClr val="dk1"/>
                          </a:solidFill>
                          <a:latin typeface="Calibri"/>
                        </a:defRPr>
                      </a:lvl5pPr>
                      <a:lvl6pPr marL="4114800" algn="l" defTabSz="1645920" rtl="0" eaLnBrk="1" latinLnBrk="0" hangingPunct="1">
                        <a:defRPr sz="3240" kern="1200">
                          <a:solidFill>
                            <a:schemeClr val="dk1"/>
                          </a:solidFill>
                          <a:latin typeface="Calibri"/>
                        </a:defRPr>
                      </a:lvl6pPr>
                      <a:lvl7pPr marL="4937760" algn="l" defTabSz="1645920" rtl="0" eaLnBrk="1" latinLnBrk="0" hangingPunct="1">
                        <a:defRPr sz="3240" kern="1200">
                          <a:solidFill>
                            <a:schemeClr val="dk1"/>
                          </a:solidFill>
                          <a:latin typeface="Calibri"/>
                        </a:defRPr>
                      </a:lvl7pPr>
                      <a:lvl8pPr marL="5760720" algn="l" defTabSz="1645920" rtl="0" eaLnBrk="1" latinLnBrk="0" hangingPunct="1">
                        <a:defRPr sz="3240" kern="1200">
                          <a:solidFill>
                            <a:schemeClr val="dk1"/>
                          </a:solidFill>
                          <a:latin typeface="Calibri"/>
                        </a:defRPr>
                      </a:lvl8pPr>
                      <a:lvl9pPr marL="6583680" algn="l" defTabSz="1645920" rtl="0" eaLnBrk="1" latinLnBrk="0" hangingPunct="1">
                        <a:defRPr sz="3240" kern="1200">
                          <a:solidFill>
                            <a:schemeClr val="dk1"/>
                          </a:solidFill>
                          <a:latin typeface="Calibri"/>
                        </a:defRPr>
                      </a:lvl9pPr>
                    </a:lstStyle>
                    <a:p>
                      <a:pPr marL="0" marR="0" algn="ctr">
                        <a:lnSpc>
                          <a:spcPct val="115000"/>
                        </a:lnSpc>
                        <a:spcBef>
                          <a:spcPts val="0"/>
                        </a:spcBef>
                        <a:spcAft>
                          <a:spcPts val="0"/>
                        </a:spcAft>
                      </a:pPr>
                      <a:r>
                        <a:rPr lang="en-CA" sz="1400">
                          <a:effectLst/>
                          <a:latin typeface="Arial" panose="020B0604020202020204" pitchFamily="34" charset="0"/>
                          <a:ea typeface="Times New Roman" panose="02020603050405020304" pitchFamily="18" charset="0"/>
                          <a:cs typeface="Arial" panose="020B0604020202020204" pitchFamily="34" charset="0"/>
                        </a:rPr>
                        <a:t>N/A</a:t>
                      </a:r>
                      <a:endParaRPr lang="en-C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extLst>
                  <a:ext uri="{0D108BD9-81ED-4DB2-BD59-A6C34878D82A}">
                    <a16:rowId xmlns:a16="http://schemas.microsoft.com/office/drawing/2014/main" val="692881661"/>
                  </a:ext>
                </a:extLst>
              </a:tr>
              <a:tr h="370840">
                <a:tc>
                  <a:txBody>
                    <a:bodyPr/>
                    <a:lstStyle>
                      <a:lvl1pPr marL="0" algn="l" defTabSz="1645920" rtl="0" eaLnBrk="1" latinLnBrk="0" hangingPunct="1">
                        <a:defRPr sz="3240" kern="1200">
                          <a:solidFill>
                            <a:schemeClr val="dk1"/>
                          </a:solidFill>
                          <a:latin typeface="Calibri"/>
                        </a:defRPr>
                      </a:lvl1pPr>
                      <a:lvl2pPr marL="822960" algn="l" defTabSz="1645920" rtl="0" eaLnBrk="1" latinLnBrk="0" hangingPunct="1">
                        <a:defRPr sz="3240" kern="1200">
                          <a:solidFill>
                            <a:schemeClr val="dk1"/>
                          </a:solidFill>
                          <a:latin typeface="Calibri"/>
                        </a:defRPr>
                      </a:lvl2pPr>
                      <a:lvl3pPr marL="1645920" algn="l" defTabSz="1645920" rtl="0" eaLnBrk="1" latinLnBrk="0" hangingPunct="1">
                        <a:defRPr sz="3240" kern="1200">
                          <a:solidFill>
                            <a:schemeClr val="dk1"/>
                          </a:solidFill>
                          <a:latin typeface="Calibri"/>
                        </a:defRPr>
                      </a:lvl3pPr>
                      <a:lvl4pPr marL="2468880" algn="l" defTabSz="1645920" rtl="0" eaLnBrk="1" latinLnBrk="0" hangingPunct="1">
                        <a:defRPr sz="3240" kern="1200">
                          <a:solidFill>
                            <a:schemeClr val="dk1"/>
                          </a:solidFill>
                          <a:latin typeface="Calibri"/>
                        </a:defRPr>
                      </a:lvl4pPr>
                      <a:lvl5pPr marL="3291840" algn="l" defTabSz="1645920" rtl="0" eaLnBrk="1" latinLnBrk="0" hangingPunct="1">
                        <a:defRPr sz="3240" kern="1200">
                          <a:solidFill>
                            <a:schemeClr val="dk1"/>
                          </a:solidFill>
                          <a:latin typeface="Calibri"/>
                        </a:defRPr>
                      </a:lvl5pPr>
                      <a:lvl6pPr marL="4114800" algn="l" defTabSz="1645920" rtl="0" eaLnBrk="1" latinLnBrk="0" hangingPunct="1">
                        <a:defRPr sz="3240" kern="1200">
                          <a:solidFill>
                            <a:schemeClr val="dk1"/>
                          </a:solidFill>
                          <a:latin typeface="Calibri"/>
                        </a:defRPr>
                      </a:lvl6pPr>
                      <a:lvl7pPr marL="4937760" algn="l" defTabSz="1645920" rtl="0" eaLnBrk="1" latinLnBrk="0" hangingPunct="1">
                        <a:defRPr sz="3240" kern="1200">
                          <a:solidFill>
                            <a:schemeClr val="dk1"/>
                          </a:solidFill>
                          <a:latin typeface="Calibri"/>
                        </a:defRPr>
                      </a:lvl7pPr>
                      <a:lvl8pPr marL="5760720" algn="l" defTabSz="1645920" rtl="0" eaLnBrk="1" latinLnBrk="0" hangingPunct="1">
                        <a:defRPr sz="3240" kern="1200">
                          <a:solidFill>
                            <a:schemeClr val="dk1"/>
                          </a:solidFill>
                          <a:latin typeface="Calibri"/>
                        </a:defRPr>
                      </a:lvl8pPr>
                      <a:lvl9pPr marL="6583680" algn="l" defTabSz="1645920" rtl="0" eaLnBrk="1" latinLnBrk="0" hangingPunct="1">
                        <a:defRPr sz="3240" kern="1200">
                          <a:solidFill>
                            <a:schemeClr val="dk1"/>
                          </a:solidFill>
                          <a:latin typeface="Calibri"/>
                        </a:defRPr>
                      </a:lvl9pPr>
                    </a:lstStyle>
                    <a:p>
                      <a:pPr marL="0" marR="0" algn="ctr">
                        <a:lnSpc>
                          <a:spcPct val="115000"/>
                        </a:lnSpc>
                        <a:spcBef>
                          <a:spcPts val="0"/>
                        </a:spcBef>
                        <a:spcAft>
                          <a:spcPts val="0"/>
                        </a:spcAft>
                      </a:pPr>
                      <a:r>
                        <a:rPr lang="en-CA" sz="1400" b="1">
                          <a:effectLst/>
                          <a:latin typeface="Arial" panose="020B0604020202020204" pitchFamily="34" charset="0"/>
                          <a:ea typeface="Times New Roman" panose="02020603050405020304" pitchFamily="18" charset="0"/>
                          <a:cs typeface="Arial" panose="020B0604020202020204" pitchFamily="34" charset="0"/>
                        </a:rPr>
                        <a:t>50‑year</a:t>
                      </a:r>
                      <a:endParaRPr lang="en-C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1645920" rtl="0" eaLnBrk="1" latinLnBrk="0" hangingPunct="1">
                        <a:defRPr sz="3240" kern="1200">
                          <a:solidFill>
                            <a:schemeClr val="dk1"/>
                          </a:solidFill>
                          <a:latin typeface="Calibri"/>
                        </a:defRPr>
                      </a:lvl1pPr>
                      <a:lvl2pPr marL="822960" algn="l" defTabSz="1645920" rtl="0" eaLnBrk="1" latinLnBrk="0" hangingPunct="1">
                        <a:defRPr sz="3240" kern="1200">
                          <a:solidFill>
                            <a:schemeClr val="dk1"/>
                          </a:solidFill>
                          <a:latin typeface="Calibri"/>
                        </a:defRPr>
                      </a:lvl2pPr>
                      <a:lvl3pPr marL="1645920" algn="l" defTabSz="1645920" rtl="0" eaLnBrk="1" latinLnBrk="0" hangingPunct="1">
                        <a:defRPr sz="3240" kern="1200">
                          <a:solidFill>
                            <a:schemeClr val="dk1"/>
                          </a:solidFill>
                          <a:latin typeface="Calibri"/>
                        </a:defRPr>
                      </a:lvl3pPr>
                      <a:lvl4pPr marL="2468880" algn="l" defTabSz="1645920" rtl="0" eaLnBrk="1" latinLnBrk="0" hangingPunct="1">
                        <a:defRPr sz="3240" kern="1200">
                          <a:solidFill>
                            <a:schemeClr val="dk1"/>
                          </a:solidFill>
                          <a:latin typeface="Calibri"/>
                        </a:defRPr>
                      </a:lvl4pPr>
                      <a:lvl5pPr marL="3291840" algn="l" defTabSz="1645920" rtl="0" eaLnBrk="1" latinLnBrk="0" hangingPunct="1">
                        <a:defRPr sz="3240" kern="1200">
                          <a:solidFill>
                            <a:schemeClr val="dk1"/>
                          </a:solidFill>
                          <a:latin typeface="Calibri"/>
                        </a:defRPr>
                      </a:lvl5pPr>
                      <a:lvl6pPr marL="4114800" algn="l" defTabSz="1645920" rtl="0" eaLnBrk="1" latinLnBrk="0" hangingPunct="1">
                        <a:defRPr sz="3240" kern="1200">
                          <a:solidFill>
                            <a:schemeClr val="dk1"/>
                          </a:solidFill>
                          <a:latin typeface="Calibri"/>
                        </a:defRPr>
                      </a:lvl6pPr>
                      <a:lvl7pPr marL="4937760" algn="l" defTabSz="1645920" rtl="0" eaLnBrk="1" latinLnBrk="0" hangingPunct="1">
                        <a:defRPr sz="3240" kern="1200">
                          <a:solidFill>
                            <a:schemeClr val="dk1"/>
                          </a:solidFill>
                          <a:latin typeface="Calibri"/>
                        </a:defRPr>
                      </a:lvl7pPr>
                      <a:lvl8pPr marL="5760720" algn="l" defTabSz="1645920" rtl="0" eaLnBrk="1" latinLnBrk="0" hangingPunct="1">
                        <a:defRPr sz="3240" kern="1200">
                          <a:solidFill>
                            <a:schemeClr val="dk1"/>
                          </a:solidFill>
                          <a:latin typeface="Calibri"/>
                        </a:defRPr>
                      </a:lvl8pPr>
                      <a:lvl9pPr marL="6583680" algn="l" defTabSz="1645920" rtl="0" eaLnBrk="1" latinLnBrk="0" hangingPunct="1">
                        <a:defRPr sz="3240" kern="1200">
                          <a:solidFill>
                            <a:schemeClr val="dk1"/>
                          </a:solidFill>
                          <a:latin typeface="Calibri"/>
                        </a:defRPr>
                      </a:lvl9pPr>
                    </a:lstStyle>
                    <a:p>
                      <a:pPr marL="0" marR="0" algn="ctr">
                        <a:lnSpc>
                          <a:spcPct val="115000"/>
                        </a:lnSpc>
                        <a:spcBef>
                          <a:spcPts val="0"/>
                        </a:spcBef>
                        <a:spcAft>
                          <a:spcPts val="0"/>
                        </a:spcAft>
                      </a:pPr>
                      <a:r>
                        <a:rPr lang="en-CA" sz="1400">
                          <a:effectLst/>
                          <a:latin typeface="Arial" panose="020B0604020202020204" pitchFamily="34" charset="0"/>
                          <a:ea typeface="Times New Roman" panose="02020603050405020304" pitchFamily="18" charset="0"/>
                          <a:cs typeface="Arial" panose="020B0604020202020204" pitchFamily="34" charset="0"/>
                        </a:rPr>
                        <a:t>15.88</a:t>
                      </a:r>
                      <a:endParaRPr lang="en-C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1645920" rtl="0" eaLnBrk="1" latinLnBrk="0" hangingPunct="1">
                        <a:defRPr sz="3240" kern="1200">
                          <a:solidFill>
                            <a:schemeClr val="dk1"/>
                          </a:solidFill>
                          <a:latin typeface="Calibri"/>
                        </a:defRPr>
                      </a:lvl1pPr>
                      <a:lvl2pPr marL="822960" algn="l" defTabSz="1645920" rtl="0" eaLnBrk="1" latinLnBrk="0" hangingPunct="1">
                        <a:defRPr sz="3240" kern="1200">
                          <a:solidFill>
                            <a:schemeClr val="dk1"/>
                          </a:solidFill>
                          <a:latin typeface="Calibri"/>
                        </a:defRPr>
                      </a:lvl2pPr>
                      <a:lvl3pPr marL="1645920" algn="l" defTabSz="1645920" rtl="0" eaLnBrk="1" latinLnBrk="0" hangingPunct="1">
                        <a:defRPr sz="3240" kern="1200">
                          <a:solidFill>
                            <a:schemeClr val="dk1"/>
                          </a:solidFill>
                          <a:latin typeface="Calibri"/>
                        </a:defRPr>
                      </a:lvl3pPr>
                      <a:lvl4pPr marL="2468880" algn="l" defTabSz="1645920" rtl="0" eaLnBrk="1" latinLnBrk="0" hangingPunct="1">
                        <a:defRPr sz="3240" kern="1200">
                          <a:solidFill>
                            <a:schemeClr val="dk1"/>
                          </a:solidFill>
                          <a:latin typeface="Calibri"/>
                        </a:defRPr>
                      </a:lvl4pPr>
                      <a:lvl5pPr marL="3291840" algn="l" defTabSz="1645920" rtl="0" eaLnBrk="1" latinLnBrk="0" hangingPunct="1">
                        <a:defRPr sz="3240" kern="1200">
                          <a:solidFill>
                            <a:schemeClr val="dk1"/>
                          </a:solidFill>
                          <a:latin typeface="Calibri"/>
                        </a:defRPr>
                      </a:lvl5pPr>
                      <a:lvl6pPr marL="4114800" algn="l" defTabSz="1645920" rtl="0" eaLnBrk="1" latinLnBrk="0" hangingPunct="1">
                        <a:defRPr sz="3240" kern="1200">
                          <a:solidFill>
                            <a:schemeClr val="dk1"/>
                          </a:solidFill>
                          <a:latin typeface="Calibri"/>
                        </a:defRPr>
                      </a:lvl6pPr>
                      <a:lvl7pPr marL="4937760" algn="l" defTabSz="1645920" rtl="0" eaLnBrk="1" latinLnBrk="0" hangingPunct="1">
                        <a:defRPr sz="3240" kern="1200">
                          <a:solidFill>
                            <a:schemeClr val="dk1"/>
                          </a:solidFill>
                          <a:latin typeface="Calibri"/>
                        </a:defRPr>
                      </a:lvl7pPr>
                      <a:lvl8pPr marL="5760720" algn="l" defTabSz="1645920" rtl="0" eaLnBrk="1" latinLnBrk="0" hangingPunct="1">
                        <a:defRPr sz="3240" kern="1200">
                          <a:solidFill>
                            <a:schemeClr val="dk1"/>
                          </a:solidFill>
                          <a:latin typeface="Calibri"/>
                        </a:defRPr>
                      </a:lvl8pPr>
                      <a:lvl9pPr marL="6583680" algn="l" defTabSz="1645920" rtl="0" eaLnBrk="1" latinLnBrk="0" hangingPunct="1">
                        <a:defRPr sz="3240" kern="1200">
                          <a:solidFill>
                            <a:schemeClr val="dk1"/>
                          </a:solidFill>
                          <a:latin typeface="Calibri"/>
                        </a:defRPr>
                      </a:lvl9pPr>
                    </a:lstStyle>
                    <a:p>
                      <a:pPr marL="0" marR="0" algn="ctr">
                        <a:lnSpc>
                          <a:spcPct val="115000"/>
                        </a:lnSpc>
                        <a:spcBef>
                          <a:spcPts val="0"/>
                        </a:spcBef>
                        <a:spcAft>
                          <a:spcPts val="0"/>
                        </a:spcAft>
                      </a:pPr>
                      <a:r>
                        <a:rPr lang="en-CA" sz="1400">
                          <a:effectLst/>
                          <a:latin typeface="Arial" panose="020B0604020202020204" pitchFamily="34" charset="0"/>
                          <a:ea typeface="Times New Roman" panose="02020603050405020304" pitchFamily="18" charset="0"/>
                          <a:cs typeface="Arial" panose="020B0604020202020204" pitchFamily="34" charset="0"/>
                        </a:rPr>
                        <a:t>262.32</a:t>
                      </a:r>
                      <a:endParaRPr lang="en-C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1645920" rtl="0" eaLnBrk="1" latinLnBrk="0" hangingPunct="1">
                        <a:defRPr sz="3240" kern="1200">
                          <a:solidFill>
                            <a:schemeClr val="dk1"/>
                          </a:solidFill>
                          <a:latin typeface="Calibri"/>
                        </a:defRPr>
                      </a:lvl1pPr>
                      <a:lvl2pPr marL="822960" algn="l" defTabSz="1645920" rtl="0" eaLnBrk="1" latinLnBrk="0" hangingPunct="1">
                        <a:defRPr sz="3240" kern="1200">
                          <a:solidFill>
                            <a:schemeClr val="dk1"/>
                          </a:solidFill>
                          <a:latin typeface="Calibri"/>
                        </a:defRPr>
                      </a:lvl2pPr>
                      <a:lvl3pPr marL="1645920" algn="l" defTabSz="1645920" rtl="0" eaLnBrk="1" latinLnBrk="0" hangingPunct="1">
                        <a:defRPr sz="3240" kern="1200">
                          <a:solidFill>
                            <a:schemeClr val="dk1"/>
                          </a:solidFill>
                          <a:latin typeface="Calibri"/>
                        </a:defRPr>
                      </a:lvl3pPr>
                      <a:lvl4pPr marL="2468880" algn="l" defTabSz="1645920" rtl="0" eaLnBrk="1" latinLnBrk="0" hangingPunct="1">
                        <a:defRPr sz="3240" kern="1200">
                          <a:solidFill>
                            <a:schemeClr val="dk1"/>
                          </a:solidFill>
                          <a:latin typeface="Calibri"/>
                        </a:defRPr>
                      </a:lvl4pPr>
                      <a:lvl5pPr marL="3291840" algn="l" defTabSz="1645920" rtl="0" eaLnBrk="1" latinLnBrk="0" hangingPunct="1">
                        <a:defRPr sz="3240" kern="1200">
                          <a:solidFill>
                            <a:schemeClr val="dk1"/>
                          </a:solidFill>
                          <a:latin typeface="Calibri"/>
                        </a:defRPr>
                      </a:lvl5pPr>
                      <a:lvl6pPr marL="4114800" algn="l" defTabSz="1645920" rtl="0" eaLnBrk="1" latinLnBrk="0" hangingPunct="1">
                        <a:defRPr sz="3240" kern="1200">
                          <a:solidFill>
                            <a:schemeClr val="dk1"/>
                          </a:solidFill>
                          <a:latin typeface="Calibri"/>
                        </a:defRPr>
                      </a:lvl6pPr>
                      <a:lvl7pPr marL="4937760" algn="l" defTabSz="1645920" rtl="0" eaLnBrk="1" latinLnBrk="0" hangingPunct="1">
                        <a:defRPr sz="3240" kern="1200">
                          <a:solidFill>
                            <a:schemeClr val="dk1"/>
                          </a:solidFill>
                          <a:latin typeface="Calibri"/>
                        </a:defRPr>
                      </a:lvl7pPr>
                      <a:lvl8pPr marL="5760720" algn="l" defTabSz="1645920" rtl="0" eaLnBrk="1" latinLnBrk="0" hangingPunct="1">
                        <a:defRPr sz="3240" kern="1200">
                          <a:solidFill>
                            <a:schemeClr val="dk1"/>
                          </a:solidFill>
                          <a:latin typeface="Calibri"/>
                        </a:defRPr>
                      </a:lvl8pPr>
                      <a:lvl9pPr marL="6583680" algn="l" defTabSz="1645920" rtl="0" eaLnBrk="1" latinLnBrk="0" hangingPunct="1">
                        <a:defRPr sz="3240" kern="1200">
                          <a:solidFill>
                            <a:schemeClr val="dk1"/>
                          </a:solidFill>
                          <a:latin typeface="Calibri"/>
                        </a:defRPr>
                      </a:lvl9pPr>
                    </a:lstStyle>
                    <a:p>
                      <a:pPr marL="0" marR="0" algn="ctr">
                        <a:lnSpc>
                          <a:spcPct val="115000"/>
                        </a:lnSpc>
                        <a:spcBef>
                          <a:spcPts val="0"/>
                        </a:spcBef>
                        <a:spcAft>
                          <a:spcPts val="0"/>
                        </a:spcAft>
                      </a:pPr>
                      <a:r>
                        <a:rPr lang="en-CA" sz="1400">
                          <a:effectLst/>
                          <a:latin typeface="Arial" panose="020B0604020202020204" pitchFamily="34" charset="0"/>
                          <a:ea typeface="Times New Roman" panose="02020603050405020304" pitchFamily="18" charset="0"/>
                          <a:cs typeface="Arial" panose="020B0604020202020204" pitchFamily="34" charset="0"/>
                        </a:rPr>
                        <a:t>-1.46</a:t>
                      </a:r>
                      <a:endParaRPr lang="en-C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1645920" rtl="0" eaLnBrk="1" latinLnBrk="0" hangingPunct="1">
                        <a:defRPr sz="3240" kern="1200">
                          <a:solidFill>
                            <a:schemeClr val="dk1"/>
                          </a:solidFill>
                          <a:latin typeface="Calibri"/>
                        </a:defRPr>
                      </a:lvl1pPr>
                      <a:lvl2pPr marL="822960" algn="l" defTabSz="1645920" rtl="0" eaLnBrk="1" latinLnBrk="0" hangingPunct="1">
                        <a:defRPr sz="3240" kern="1200">
                          <a:solidFill>
                            <a:schemeClr val="dk1"/>
                          </a:solidFill>
                          <a:latin typeface="Calibri"/>
                        </a:defRPr>
                      </a:lvl2pPr>
                      <a:lvl3pPr marL="1645920" algn="l" defTabSz="1645920" rtl="0" eaLnBrk="1" latinLnBrk="0" hangingPunct="1">
                        <a:defRPr sz="3240" kern="1200">
                          <a:solidFill>
                            <a:schemeClr val="dk1"/>
                          </a:solidFill>
                          <a:latin typeface="Calibri"/>
                        </a:defRPr>
                      </a:lvl3pPr>
                      <a:lvl4pPr marL="2468880" algn="l" defTabSz="1645920" rtl="0" eaLnBrk="1" latinLnBrk="0" hangingPunct="1">
                        <a:defRPr sz="3240" kern="1200">
                          <a:solidFill>
                            <a:schemeClr val="dk1"/>
                          </a:solidFill>
                          <a:latin typeface="Calibri"/>
                        </a:defRPr>
                      </a:lvl4pPr>
                      <a:lvl5pPr marL="3291840" algn="l" defTabSz="1645920" rtl="0" eaLnBrk="1" latinLnBrk="0" hangingPunct="1">
                        <a:defRPr sz="3240" kern="1200">
                          <a:solidFill>
                            <a:schemeClr val="dk1"/>
                          </a:solidFill>
                          <a:latin typeface="Calibri"/>
                        </a:defRPr>
                      </a:lvl5pPr>
                      <a:lvl6pPr marL="4114800" algn="l" defTabSz="1645920" rtl="0" eaLnBrk="1" latinLnBrk="0" hangingPunct="1">
                        <a:defRPr sz="3240" kern="1200">
                          <a:solidFill>
                            <a:schemeClr val="dk1"/>
                          </a:solidFill>
                          <a:latin typeface="Calibri"/>
                        </a:defRPr>
                      </a:lvl6pPr>
                      <a:lvl7pPr marL="4937760" algn="l" defTabSz="1645920" rtl="0" eaLnBrk="1" latinLnBrk="0" hangingPunct="1">
                        <a:defRPr sz="3240" kern="1200">
                          <a:solidFill>
                            <a:schemeClr val="dk1"/>
                          </a:solidFill>
                          <a:latin typeface="Calibri"/>
                        </a:defRPr>
                      </a:lvl7pPr>
                      <a:lvl8pPr marL="5760720" algn="l" defTabSz="1645920" rtl="0" eaLnBrk="1" latinLnBrk="0" hangingPunct="1">
                        <a:defRPr sz="3240" kern="1200">
                          <a:solidFill>
                            <a:schemeClr val="dk1"/>
                          </a:solidFill>
                          <a:latin typeface="Calibri"/>
                        </a:defRPr>
                      </a:lvl8pPr>
                      <a:lvl9pPr marL="6583680" algn="l" defTabSz="1645920" rtl="0" eaLnBrk="1" latinLnBrk="0" hangingPunct="1">
                        <a:defRPr sz="3240" kern="1200">
                          <a:solidFill>
                            <a:schemeClr val="dk1"/>
                          </a:solidFill>
                          <a:latin typeface="Calibri"/>
                        </a:defRPr>
                      </a:lvl9pPr>
                    </a:lstStyle>
                    <a:p>
                      <a:pPr marL="0" marR="0" algn="ctr">
                        <a:lnSpc>
                          <a:spcPct val="115000"/>
                        </a:lnSpc>
                        <a:spcBef>
                          <a:spcPts val="0"/>
                        </a:spcBef>
                        <a:spcAft>
                          <a:spcPts val="0"/>
                        </a:spcAft>
                      </a:pPr>
                      <a:r>
                        <a:rPr lang="en-CA" sz="1400">
                          <a:effectLst/>
                          <a:latin typeface="Arial" panose="020B0604020202020204" pitchFamily="34" charset="0"/>
                          <a:ea typeface="Times New Roman" panose="02020603050405020304" pitchFamily="18" charset="0"/>
                          <a:cs typeface="Arial" panose="020B0604020202020204" pitchFamily="34" charset="0"/>
                        </a:rPr>
                        <a:t>N/A</a:t>
                      </a:r>
                      <a:endParaRPr lang="en-C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2832232791"/>
                  </a:ext>
                </a:extLst>
              </a:tr>
              <a:tr h="370840">
                <a:tc>
                  <a:txBody>
                    <a:bodyPr/>
                    <a:lstStyle>
                      <a:lvl1pPr marL="0" algn="l" defTabSz="1645920" rtl="0" eaLnBrk="1" latinLnBrk="0" hangingPunct="1">
                        <a:defRPr sz="3240" kern="1200">
                          <a:solidFill>
                            <a:schemeClr val="dk1"/>
                          </a:solidFill>
                          <a:latin typeface="Calibri"/>
                        </a:defRPr>
                      </a:lvl1pPr>
                      <a:lvl2pPr marL="822960" algn="l" defTabSz="1645920" rtl="0" eaLnBrk="1" latinLnBrk="0" hangingPunct="1">
                        <a:defRPr sz="3240" kern="1200">
                          <a:solidFill>
                            <a:schemeClr val="dk1"/>
                          </a:solidFill>
                          <a:latin typeface="Calibri"/>
                        </a:defRPr>
                      </a:lvl2pPr>
                      <a:lvl3pPr marL="1645920" algn="l" defTabSz="1645920" rtl="0" eaLnBrk="1" latinLnBrk="0" hangingPunct="1">
                        <a:defRPr sz="3240" kern="1200">
                          <a:solidFill>
                            <a:schemeClr val="dk1"/>
                          </a:solidFill>
                          <a:latin typeface="Calibri"/>
                        </a:defRPr>
                      </a:lvl3pPr>
                      <a:lvl4pPr marL="2468880" algn="l" defTabSz="1645920" rtl="0" eaLnBrk="1" latinLnBrk="0" hangingPunct="1">
                        <a:defRPr sz="3240" kern="1200">
                          <a:solidFill>
                            <a:schemeClr val="dk1"/>
                          </a:solidFill>
                          <a:latin typeface="Calibri"/>
                        </a:defRPr>
                      </a:lvl4pPr>
                      <a:lvl5pPr marL="3291840" algn="l" defTabSz="1645920" rtl="0" eaLnBrk="1" latinLnBrk="0" hangingPunct="1">
                        <a:defRPr sz="3240" kern="1200">
                          <a:solidFill>
                            <a:schemeClr val="dk1"/>
                          </a:solidFill>
                          <a:latin typeface="Calibri"/>
                        </a:defRPr>
                      </a:lvl5pPr>
                      <a:lvl6pPr marL="4114800" algn="l" defTabSz="1645920" rtl="0" eaLnBrk="1" latinLnBrk="0" hangingPunct="1">
                        <a:defRPr sz="3240" kern="1200">
                          <a:solidFill>
                            <a:schemeClr val="dk1"/>
                          </a:solidFill>
                          <a:latin typeface="Calibri"/>
                        </a:defRPr>
                      </a:lvl6pPr>
                      <a:lvl7pPr marL="4937760" algn="l" defTabSz="1645920" rtl="0" eaLnBrk="1" latinLnBrk="0" hangingPunct="1">
                        <a:defRPr sz="3240" kern="1200">
                          <a:solidFill>
                            <a:schemeClr val="dk1"/>
                          </a:solidFill>
                          <a:latin typeface="Calibri"/>
                        </a:defRPr>
                      </a:lvl7pPr>
                      <a:lvl8pPr marL="5760720" algn="l" defTabSz="1645920" rtl="0" eaLnBrk="1" latinLnBrk="0" hangingPunct="1">
                        <a:defRPr sz="3240" kern="1200">
                          <a:solidFill>
                            <a:schemeClr val="dk1"/>
                          </a:solidFill>
                          <a:latin typeface="Calibri"/>
                        </a:defRPr>
                      </a:lvl8pPr>
                      <a:lvl9pPr marL="6583680" algn="l" defTabSz="1645920" rtl="0" eaLnBrk="1" latinLnBrk="0" hangingPunct="1">
                        <a:defRPr sz="3240" kern="1200">
                          <a:solidFill>
                            <a:schemeClr val="dk1"/>
                          </a:solidFill>
                          <a:latin typeface="Calibri"/>
                        </a:defRPr>
                      </a:lvl9pPr>
                    </a:lstStyle>
                    <a:p>
                      <a:pPr marL="0" marR="0" algn="ctr">
                        <a:lnSpc>
                          <a:spcPct val="115000"/>
                        </a:lnSpc>
                        <a:spcBef>
                          <a:spcPts val="0"/>
                        </a:spcBef>
                        <a:spcAft>
                          <a:spcPts val="0"/>
                        </a:spcAft>
                      </a:pPr>
                      <a:r>
                        <a:rPr lang="en-CA" sz="1400" b="1">
                          <a:effectLst/>
                          <a:latin typeface="Arial" panose="020B0604020202020204" pitchFamily="34" charset="0"/>
                          <a:ea typeface="Times New Roman" panose="02020603050405020304" pitchFamily="18" charset="0"/>
                          <a:cs typeface="Arial" panose="020B0604020202020204" pitchFamily="34" charset="0"/>
                        </a:rPr>
                        <a:t>Regional </a:t>
                      </a:r>
                      <a:endParaRPr lang="en-C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1645920" rtl="0" eaLnBrk="1" latinLnBrk="0" hangingPunct="1">
                        <a:defRPr sz="3240" kern="1200">
                          <a:solidFill>
                            <a:schemeClr val="dk1"/>
                          </a:solidFill>
                          <a:latin typeface="Calibri"/>
                        </a:defRPr>
                      </a:lvl1pPr>
                      <a:lvl2pPr marL="822960" algn="l" defTabSz="1645920" rtl="0" eaLnBrk="1" latinLnBrk="0" hangingPunct="1">
                        <a:defRPr sz="3240" kern="1200">
                          <a:solidFill>
                            <a:schemeClr val="dk1"/>
                          </a:solidFill>
                          <a:latin typeface="Calibri"/>
                        </a:defRPr>
                      </a:lvl2pPr>
                      <a:lvl3pPr marL="1645920" algn="l" defTabSz="1645920" rtl="0" eaLnBrk="1" latinLnBrk="0" hangingPunct="1">
                        <a:defRPr sz="3240" kern="1200">
                          <a:solidFill>
                            <a:schemeClr val="dk1"/>
                          </a:solidFill>
                          <a:latin typeface="Calibri"/>
                        </a:defRPr>
                      </a:lvl3pPr>
                      <a:lvl4pPr marL="2468880" algn="l" defTabSz="1645920" rtl="0" eaLnBrk="1" latinLnBrk="0" hangingPunct="1">
                        <a:defRPr sz="3240" kern="1200">
                          <a:solidFill>
                            <a:schemeClr val="dk1"/>
                          </a:solidFill>
                          <a:latin typeface="Calibri"/>
                        </a:defRPr>
                      </a:lvl4pPr>
                      <a:lvl5pPr marL="3291840" algn="l" defTabSz="1645920" rtl="0" eaLnBrk="1" latinLnBrk="0" hangingPunct="1">
                        <a:defRPr sz="3240" kern="1200">
                          <a:solidFill>
                            <a:schemeClr val="dk1"/>
                          </a:solidFill>
                          <a:latin typeface="Calibri"/>
                        </a:defRPr>
                      </a:lvl5pPr>
                      <a:lvl6pPr marL="4114800" algn="l" defTabSz="1645920" rtl="0" eaLnBrk="1" latinLnBrk="0" hangingPunct="1">
                        <a:defRPr sz="3240" kern="1200">
                          <a:solidFill>
                            <a:schemeClr val="dk1"/>
                          </a:solidFill>
                          <a:latin typeface="Calibri"/>
                        </a:defRPr>
                      </a:lvl6pPr>
                      <a:lvl7pPr marL="4937760" algn="l" defTabSz="1645920" rtl="0" eaLnBrk="1" latinLnBrk="0" hangingPunct="1">
                        <a:defRPr sz="3240" kern="1200">
                          <a:solidFill>
                            <a:schemeClr val="dk1"/>
                          </a:solidFill>
                          <a:latin typeface="Calibri"/>
                        </a:defRPr>
                      </a:lvl7pPr>
                      <a:lvl8pPr marL="5760720" algn="l" defTabSz="1645920" rtl="0" eaLnBrk="1" latinLnBrk="0" hangingPunct="1">
                        <a:defRPr sz="3240" kern="1200">
                          <a:solidFill>
                            <a:schemeClr val="dk1"/>
                          </a:solidFill>
                          <a:latin typeface="Calibri"/>
                        </a:defRPr>
                      </a:lvl8pPr>
                      <a:lvl9pPr marL="6583680" algn="l" defTabSz="1645920" rtl="0" eaLnBrk="1" latinLnBrk="0" hangingPunct="1">
                        <a:defRPr sz="3240" kern="1200">
                          <a:solidFill>
                            <a:schemeClr val="dk1"/>
                          </a:solidFill>
                          <a:latin typeface="Calibri"/>
                        </a:defRPr>
                      </a:lvl9pPr>
                    </a:lstStyle>
                    <a:p>
                      <a:pPr marL="0" marR="0" algn="ctr">
                        <a:lnSpc>
                          <a:spcPct val="115000"/>
                        </a:lnSpc>
                        <a:spcBef>
                          <a:spcPts val="0"/>
                        </a:spcBef>
                        <a:spcAft>
                          <a:spcPts val="0"/>
                        </a:spcAft>
                      </a:pPr>
                      <a:r>
                        <a:rPr lang="en-CA" sz="1400">
                          <a:effectLst/>
                          <a:latin typeface="Arial" panose="020B0604020202020204" pitchFamily="34" charset="0"/>
                          <a:ea typeface="Times New Roman" panose="02020603050405020304" pitchFamily="18" charset="0"/>
                          <a:cs typeface="Arial" panose="020B0604020202020204" pitchFamily="34" charset="0"/>
                        </a:rPr>
                        <a:t>182.7</a:t>
                      </a:r>
                      <a:endParaRPr lang="en-C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1645920" rtl="0" eaLnBrk="1" latinLnBrk="0" hangingPunct="1">
                        <a:defRPr sz="3240" kern="1200">
                          <a:solidFill>
                            <a:schemeClr val="dk1"/>
                          </a:solidFill>
                          <a:latin typeface="Calibri"/>
                        </a:defRPr>
                      </a:lvl1pPr>
                      <a:lvl2pPr marL="822960" algn="l" defTabSz="1645920" rtl="0" eaLnBrk="1" latinLnBrk="0" hangingPunct="1">
                        <a:defRPr sz="3240" kern="1200">
                          <a:solidFill>
                            <a:schemeClr val="dk1"/>
                          </a:solidFill>
                          <a:latin typeface="Calibri"/>
                        </a:defRPr>
                      </a:lvl2pPr>
                      <a:lvl3pPr marL="1645920" algn="l" defTabSz="1645920" rtl="0" eaLnBrk="1" latinLnBrk="0" hangingPunct="1">
                        <a:defRPr sz="3240" kern="1200">
                          <a:solidFill>
                            <a:schemeClr val="dk1"/>
                          </a:solidFill>
                          <a:latin typeface="Calibri"/>
                        </a:defRPr>
                      </a:lvl3pPr>
                      <a:lvl4pPr marL="2468880" algn="l" defTabSz="1645920" rtl="0" eaLnBrk="1" latinLnBrk="0" hangingPunct="1">
                        <a:defRPr sz="3240" kern="1200">
                          <a:solidFill>
                            <a:schemeClr val="dk1"/>
                          </a:solidFill>
                          <a:latin typeface="Calibri"/>
                        </a:defRPr>
                      </a:lvl4pPr>
                      <a:lvl5pPr marL="3291840" algn="l" defTabSz="1645920" rtl="0" eaLnBrk="1" latinLnBrk="0" hangingPunct="1">
                        <a:defRPr sz="3240" kern="1200">
                          <a:solidFill>
                            <a:schemeClr val="dk1"/>
                          </a:solidFill>
                          <a:latin typeface="Calibri"/>
                        </a:defRPr>
                      </a:lvl5pPr>
                      <a:lvl6pPr marL="4114800" algn="l" defTabSz="1645920" rtl="0" eaLnBrk="1" latinLnBrk="0" hangingPunct="1">
                        <a:defRPr sz="3240" kern="1200">
                          <a:solidFill>
                            <a:schemeClr val="dk1"/>
                          </a:solidFill>
                          <a:latin typeface="Calibri"/>
                        </a:defRPr>
                      </a:lvl6pPr>
                      <a:lvl7pPr marL="4937760" algn="l" defTabSz="1645920" rtl="0" eaLnBrk="1" latinLnBrk="0" hangingPunct="1">
                        <a:defRPr sz="3240" kern="1200">
                          <a:solidFill>
                            <a:schemeClr val="dk1"/>
                          </a:solidFill>
                          <a:latin typeface="Calibri"/>
                        </a:defRPr>
                      </a:lvl7pPr>
                      <a:lvl8pPr marL="5760720" algn="l" defTabSz="1645920" rtl="0" eaLnBrk="1" latinLnBrk="0" hangingPunct="1">
                        <a:defRPr sz="3240" kern="1200">
                          <a:solidFill>
                            <a:schemeClr val="dk1"/>
                          </a:solidFill>
                          <a:latin typeface="Calibri"/>
                        </a:defRPr>
                      </a:lvl8pPr>
                      <a:lvl9pPr marL="6583680" algn="l" defTabSz="1645920" rtl="0" eaLnBrk="1" latinLnBrk="0" hangingPunct="1">
                        <a:defRPr sz="3240" kern="1200">
                          <a:solidFill>
                            <a:schemeClr val="dk1"/>
                          </a:solidFill>
                          <a:latin typeface="Calibri"/>
                        </a:defRPr>
                      </a:lvl9pPr>
                    </a:lstStyle>
                    <a:p>
                      <a:pPr marL="0" marR="0" algn="ctr">
                        <a:lnSpc>
                          <a:spcPct val="115000"/>
                        </a:lnSpc>
                        <a:spcBef>
                          <a:spcPts val="0"/>
                        </a:spcBef>
                        <a:spcAft>
                          <a:spcPts val="0"/>
                        </a:spcAft>
                      </a:pPr>
                      <a:r>
                        <a:rPr lang="en-CA" sz="1400">
                          <a:effectLst/>
                          <a:latin typeface="Arial" panose="020B0604020202020204" pitchFamily="34" charset="0"/>
                          <a:ea typeface="Times New Roman" panose="02020603050405020304" pitchFamily="18" charset="0"/>
                          <a:cs typeface="Arial" panose="020B0604020202020204" pitchFamily="34" charset="0"/>
                        </a:rPr>
                        <a:t>266.99</a:t>
                      </a:r>
                      <a:endParaRPr lang="en-C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1645920" rtl="0" eaLnBrk="1" latinLnBrk="0" hangingPunct="1">
                        <a:defRPr sz="3240" kern="1200">
                          <a:solidFill>
                            <a:schemeClr val="dk1"/>
                          </a:solidFill>
                          <a:latin typeface="Calibri"/>
                        </a:defRPr>
                      </a:lvl1pPr>
                      <a:lvl2pPr marL="822960" algn="l" defTabSz="1645920" rtl="0" eaLnBrk="1" latinLnBrk="0" hangingPunct="1">
                        <a:defRPr sz="3240" kern="1200">
                          <a:solidFill>
                            <a:schemeClr val="dk1"/>
                          </a:solidFill>
                          <a:latin typeface="Calibri"/>
                        </a:defRPr>
                      </a:lvl2pPr>
                      <a:lvl3pPr marL="1645920" algn="l" defTabSz="1645920" rtl="0" eaLnBrk="1" latinLnBrk="0" hangingPunct="1">
                        <a:defRPr sz="3240" kern="1200">
                          <a:solidFill>
                            <a:schemeClr val="dk1"/>
                          </a:solidFill>
                          <a:latin typeface="Calibri"/>
                        </a:defRPr>
                      </a:lvl3pPr>
                      <a:lvl4pPr marL="2468880" algn="l" defTabSz="1645920" rtl="0" eaLnBrk="1" latinLnBrk="0" hangingPunct="1">
                        <a:defRPr sz="3240" kern="1200">
                          <a:solidFill>
                            <a:schemeClr val="dk1"/>
                          </a:solidFill>
                          <a:latin typeface="Calibri"/>
                        </a:defRPr>
                      </a:lvl4pPr>
                      <a:lvl5pPr marL="3291840" algn="l" defTabSz="1645920" rtl="0" eaLnBrk="1" latinLnBrk="0" hangingPunct="1">
                        <a:defRPr sz="3240" kern="1200">
                          <a:solidFill>
                            <a:schemeClr val="dk1"/>
                          </a:solidFill>
                          <a:latin typeface="Calibri"/>
                        </a:defRPr>
                      </a:lvl5pPr>
                      <a:lvl6pPr marL="4114800" algn="l" defTabSz="1645920" rtl="0" eaLnBrk="1" latinLnBrk="0" hangingPunct="1">
                        <a:defRPr sz="3240" kern="1200">
                          <a:solidFill>
                            <a:schemeClr val="dk1"/>
                          </a:solidFill>
                          <a:latin typeface="Calibri"/>
                        </a:defRPr>
                      </a:lvl6pPr>
                      <a:lvl7pPr marL="4937760" algn="l" defTabSz="1645920" rtl="0" eaLnBrk="1" latinLnBrk="0" hangingPunct="1">
                        <a:defRPr sz="3240" kern="1200">
                          <a:solidFill>
                            <a:schemeClr val="dk1"/>
                          </a:solidFill>
                          <a:latin typeface="Calibri"/>
                        </a:defRPr>
                      </a:lvl7pPr>
                      <a:lvl8pPr marL="5760720" algn="l" defTabSz="1645920" rtl="0" eaLnBrk="1" latinLnBrk="0" hangingPunct="1">
                        <a:defRPr sz="3240" kern="1200">
                          <a:solidFill>
                            <a:schemeClr val="dk1"/>
                          </a:solidFill>
                          <a:latin typeface="Calibri"/>
                        </a:defRPr>
                      </a:lvl8pPr>
                      <a:lvl9pPr marL="6583680" algn="l" defTabSz="1645920" rtl="0" eaLnBrk="1" latinLnBrk="0" hangingPunct="1">
                        <a:defRPr sz="3240" kern="1200">
                          <a:solidFill>
                            <a:schemeClr val="dk1"/>
                          </a:solidFill>
                          <a:latin typeface="Calibri"/>
                        </a:defRPr>
                      </a:lvl9pPr>
                    </a:lstStyle>
                    <a:p>
                      <a:pPr marL="0" marR="0" algn="ctr">
                        <a:lnSpc>
                          <a:spcPct val="115000"/>
                        </a:lnSpc>
                        <a:spcBef>
                          <a:spcPts val="0"/>
                        </a:spcBef>
                        <a:spcAft>
                          <a:spcPts val="0"/>
                        </a:spcAft>
                      </a:pPr>
                      <a:r>
                        <a:rPr lang="en-CA" sz="1400">
                          <a:effectLst/>
                          <a:latin typeface="Arial" panose="020B0604020202020204" pitchFamily="34" charset="0"/>
                          <a:ea typeface="Times New Roman" panose="02020603050405020304" pitchFamily="18" charset="0"/>
                          <a:cs typeface="Arial" panose="020B0604020202020204" pitchFamily="34" charset="0"/>
                        </a:rPr>
                        <a:t>N/A</a:t>
                      </a:r>
                      <a:endParaRPr lang="en-C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1645920" rtl="0" eaLnBrk="1" latinLnBrk="0" hangingPunct="1">
                        <a:defRPr sz="3240" kern="1200">
                          <a:solidFill>
                            <a:schemeClr val="dk1"/>
                          </a:solidFill>
                          <a:latin typeface="Calibri"/>
                        </a:defRPr>
                      </a:lvl1pPr>
                      <a:lvl2pPr marL="822960" algn="l" defTabSz="1645920" rtl="0" eaLnBrk="1" latinLnBrk="0" hangingPunct="1">
                        <a:defRPr sz="3240" kern="1200">
                          <a:solidFill>
                            <a:schemeClr val="dk1"/>
                          </a:solidFill>
                          <a:latin typeface="Calibri"/>
                        </a:defRPr>
                      </a:lvl2pPr>
                      <a:lvl3pPr marL="1645920" algn="l" defTabSz="1645920" rtl="0" eaLnBrk="1" latinLnBrk="0" hangingPunct="1">
                        <a:defRPr sz="3240" kern="1200">
                          <a:solidFill>
                            <a:schemeClr val="dk1"/>
                          </a:solidFill>
                          <a:latin typeface="Calibri"/>
                        </a:defRPr>
                      </a:lvl3pPr>
                      <a:lvl4pPr marL="2468880" algn="l" defTabSz="1645920" rtl="0" eaLnBrk="1" latinLnBrk="0" hangingPunct="1">
                        <a:defRPr sz="3240" kern="1200">
                          <a:solidFill>
                            <a:schemeClr val="dk1"/>
                          </a:solidFill>
                          <a:latin typeface="Calibri"/>
                        </a:defRPr>
                      </a:lvl4pPr>
                      <a:lvl5pPr marL="3291840" algn="l" defTabSz="1645920" rtl="0" eaLnBrk="1" latinLnBrk="0" hangingPunct="1">
                        <a:defRPr sz="3240" kern="1200">
                          <a:solidFill>
                            <a:schemeClr val="dk1"/>
                          </a:solidFill>
                          <a:latin typeface="Calibri"/>
                        </a:defRPr>
                      </a:lvl5pPr>
                      <a:lvl6pPr marL="4114800" algn="l" defTabSz="1645920" rtl="0" eaLnBrk="1" latinLnBrk="0" hangingPunct="1">
                        <a:defRPr sz="3240" kern="1200">
                          <a:solidFill>
                            <a:schemeClr val="dk1"/>
                          </a:solidFill>
                          <a:latin typeface="Calibri"/>
                        </a:defRPr>
                      </a:lvl6pPr>
                      <a:lvl7pPr marL="4937760" algn="l" defTabSz="1645920" rtl="0" eaLnBrk="1" latinLnBrk="0" hangingPunct="1">
                        <a:defRPr sz="3240" kern="1200">
                          <a:solidFill>
                            <a:schemeClr val="dk1"/>
                          </a:solidFill>
                          <a:latin typeface="Calibri"/>
                        </a:defRPr>
                      </a:lvl7pPr>
                      <a:lvl8pPr marL="5760720" algn="l" defTabSz="1645920" rtl="0" eaLnBrk="1" latinLnBrk="0" hangingPunct="1">
                        <a:defRPr sz="3240" kern="1200">
                          <a:solidFill>
                            <a:schemeClr val="dk1"/>
                          </a:solidFill>
                          <a:latin typeface="Calibri"/>
                        </a:defRPr>
                      </a:lvl8pPr>
                      <a:lvl9pPr marL="6583680" algn="l" defTabSz="1645920" rtl="0" eaLnBrk="1" latinLnBrk="0" hangingPunct="1">
                        <a:defRPr sz="3240" kern="1200">
                          <a:solidFill>
                            <a:schemeClr val="dk1"/>
                          </a:solidFill>
                          <a:latin typeface="Calibri"/>
                        </a:defRPr>
                      </a:lvl9pPr>
                    </a:lstStyle>
                    <a:p>
                      <a:pPr marL="0" marR="0" algn="ctr">
                        <a:lnSpc>
                          <a:spcPct val="115000"/>
                        </a:lnSpc>
                        <a:spcBef>
                          <a:spcPts val="0"/>
                        </a:spcBef>
                        <a:spcAft>
                          <a:spcPts val="0"/>
                        </a:spcAft>
                      </a:pPr>
                      <a:r>
                        <a:rPr lang="en-CA" sz="1400">
                          <a:effectLst/>
                          <a:latin typeface="Arial" panose="020B0604020202020204" pitchFamily="34" charset="0"/>
                          <a:ea typeface="Times New Roman" panose="02020603050405020304" pitchFamily="18" charset="0"/>
                          <a:cs typeface="Arial" panose="020B0604020202020204" pitchFamily="34" charset="0"/>
                        </a:rPr>
                        <a:t>2.85</a:t>
                      </a:r>
                      <a:endParaRPr lang="en-C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extLst>
                  <a:ext uri="{0D108BD9-81ED-4DB2-BD59-A6C34878D82A}">
                    <a16:rowId xmlns:a16="http://schemas.microsoft.com/office/drawing/2014/main" val="31870207"/>
                  </a:ext>
                </a:extLst>
              </a:tr>
            </a:tbl>
          </a:graphicData>
        </a:graphic>
      </p:graphicFrame>
      <p:graphicFrame>
        <p:nvGraphicFramePr>
          <p:cNvPr id="34" name="Table 33">
            <a:extLst>
              <a:ext uri="{FF2B5EF4-FFF2-40B4-BE49-F238E27FC236}">
                <a16:creationId xmlns:a16="http://schemas.microsoft.com/office/drawing/2014/main" id="{FEEE5A9F-FF61-467F-B7B0-6408FE4E1AFE}"/>
              </a:ext>
            </a:extLst>
          </p:cNvPr>
          <p:cNvGraphicFramePr>
            <a:graphicFrameLocks noGrp="1"/>
          </p:cNvGraphicFramePr>
          <p:nvPr>
            <p:extLst>
              <p:ext uri="{D42A27DB-BD31-4B8C-83A1-F6EECF244321}">
                <p14:modId xmlns:p14="http://schemas.microsoft.com/office/powerpoint/2010/main" val="946538738"/>
              </p:ext>
            </p:extLst>
          </p:nvPr>
        </p:nvGraphicFramePr>
        <p:xfrm>
          <a:off x="11286265" y="9323503"/>
          <a:ext cx="4878908" cy="2073085"/>
        </p:xfrm>
        <a:graphic>
          <a:graphicData uri="http://schemas.openxmlformats.org/drawingml/2006/table">
            <a:tbl>
              <a:tblPr firstRow="1" bandRow="1"/>
              <a:tblGrid>
                <a:gridCol w="894737">
                  <a:extLst>
                    <a:ext uri="{9D8B030D-6E8A-4147-A177-3AD203B41FA5}">
                      <a16:colId xmlns:a16="http://schemas.microsoft.com/office/drawing/2014/main" val="1618226619"/>
                    </a:ext>
                  </a:extLst>
                </a:gridCol>
                <a:gridCol w="744617">
                  <a:extLst>
                    <a:ext uri="{9D8B030D-6E8A-4147-A177-3AD203B41FA5}">
                      <a16:colId xmlns:a16="http://schemas.microsoft.com/office/drawing/2014/main" val="2369917072"/>
                    </a:ext>
                  </a:extLst>
                </a:gridCol>
                <a:gridCol w="1045029">
                  <a:extLst>
                    <a:ext uri="{9D8B030D-6E8A-4147-A177-3AD203B41FA5}">
                      <a16:colId xmlns:a16="http://schemas.microsoft.com/office/drawing/2014/main" val="3771277330"/>
                    </a:ext>
                  </a:extLst>
                </a:gridCol>
                <a:gridCol w="990600">
                  <a:extLst>
                    <a:ext uri="{9D8B030D-6E8A-4147-A177-3AD203B41FA5}">
                      <a16:colId xmlns:a16="http://schemas.microsoft.com/office/drawing/2014/main" val="4158975114"/>
                    </a:ext>
                  </a:extLst>
                </a:gridCol>
                <a:gridCol w="1203925">
                  <a:extLst>
                    <a:ext uri="{9D8B030D-6E8A-4147-A177-3AD203B41FA5}">
                      <a16:colId xmlns:a16="http://schemas.microsoft.com/office/drawing/2014/main" val="3916778230"/>
                    </a:ext>
                  </a:extLst>
                </a:gridCol>
              </a:tblGrid>
              <a:tr h="491695">
                <a:tc>
                  <a:txBody>
                    <a:bodyPr/>
                    <a:lstStyle>
                      <a:lvl1pPr marL="0" algn="l" defTabSz="1645920" rtl="0" eaLnBrk="1" latinLnBrk="0" hangingPunct="1">
                        <a:defRPr sz="3240" b="1" kern="1200">
                          <a:solidFill>
                            <a:schemeClr val="lt1"/>
                          </a:solidFill>
                          <a:latin typeface="Calibri"/>
                        </a:defRPr>
                      </a:lvl1pPr>
                      <a:lvl2pPr marL="822960" algn="l" defTabSz="1645920" rtl="0" eaLnBrk="1" latinLnBrk="0" hangingPunct="1">
                        <a:defRPr sz="3240" b="1" kern="1200">
                          <a:solidFill>
                            <a:schemeClr val="lt1"/>
                          </a:solidFill>
                          <a:latin typeface="Calibri"/>
                        </a:defRPr>
                      </a:lvl2pPr>
                      <a:lvl3pPr marL="1645920" algn="l" defTabSz="1645920" rtl="0" eaLnBrk="1" latinLnBrk="0" hangingPunct="1">
                        <a:defRPr sz="3240" b="1" kern="1200">
                          <a:solidFill>
                            <a:schemeClr val="lt1"/>
                          </a:solidFill>
                          <a:latin typeface="Calibri"/>
                        </a:defRPr>
                      </a:lvl3pPr>
                      <a:lvl4pPr marL="2468880" algn="l" defTabSz="1645920" rtl="0" eaLnBrk="1" latinLnBrk="0" hangingPunct="1">
                        <a:defRPr sz="3240" b="1" kern="1200">
                          <a:solidFill>
                            <a:schemeClr val="lt1"/>
                          </a:solidFill>
                          <a:latin typeface="Calibri"/>
                        </a:defRPr>
                      </a:lvl4pPr>
                      <a:lvl5pPr marL="3291840" algn="l" defTabSz="1645920" rtl="0" eaLnBrk="1" latinLnBrk="0" hangingPunct="1">
                        <a:defRPr sz="3240" b="1" kern="1200">
                          <a:solidFill>
                            <a:schemeClr val="lt1"/>
                          </a:solidFill>
                          <a:latin typeface="Calibri"/>
                        </a:defRPr>
                      </a:lvl5pPr>
                      <a:lvl6pPr marL="4114800" algn="l" defTabSz="1645920" rtl="0" eaLnBrk="1" latinLnBrk="0" hangingPunct="1">
                        <a:defRPr sz="3240" b="1" kern="1200">
                          <a:solidFill>
                            <a:schemeClr val="lt1"/>
                          </a:solidFill>
                          <a:latin typeface="Calibri"/>
                        </a:defRPr>
                      </a:lvl6pPr>
                      <a:lvl7pPr marL="4937760" algn="l" defTabSz="1645920" rtl="0" eaLnBrk="1" latinLnBrk="0" hangingPunct="1">
                        <a:defRPr sz="3240" b="1" kern="1200">
                          <a:solidFill>
                            <a:schemeClr val="lt1"/>
                          </a:solidFill>
                          <a:latin typeface="Calibri"/>
                        </a:defRPr>
                      </a:lvl7pPr>
                      <a:lvl8pPr marL="5760720" algn="l" defTabSz="1645920" rtl="0" eaLnBrk="1" latinLnBrk="0" hangingPunct="1">
                        <a:defRPr sz="3240" b="1" kern="1200">
                          <a:solidFill>
                            <a:schemeClr val="lt1"/>
                          </a:solidFill>
                          <a:latin typeface="Calibri"/>
                        </a:defRPr>
                      </a:lvl8pPr>
                      <a:lvl9pPr marL="6583680" algn="l" defTabSz="1645920" rtl="0" eaLnBrk="1" latinLnBrk="0" hangingPunct="1">
                        <a:defRPr sz="3240" b="1" kern="1200">
                          <a:solidFill>
                            <a:schemeClr val="lt1"/>
                          </a:solidFill>
                          <a:latin typeface="Calibri"/>
                        </a:defRPr>
                      </a:lvl9pPr>
                    </a:lstStyle>
                    <a:p>
                      <a:pPr marL="0" marR="0" algn="ctr">
                        <a:lnSpc>
                          <a:spcPct val="115000"/>
                        </a:lnSpc>
                        <a:spcBef>
                          <a:spcPts val="0"/>
                        </a:spcBef>
                        <a:spcAft>
                          <a:spcPts val="0"/>
                        </a:spcAft>
                      </a:pPr>
                      <a:r>
                        <a:rPr lang="en-CA" sz="1400" b="1">
                          <a:effectLst/>
                          <a:latin typeface="Arial" panose="020B0604020202020204" pitchFamily="34" charset="0"/>
                          <a:ea typeface="Times New Roman" panose="02020603050405020304" pitchFamily="18" charset="0"/>
                          <a:cs typeface="Arial" panose="020B0604020202020204" pitchFamily="34" charset="0"/>
                        </a:rPr>
                        <a:t>Design Event</a:t>
                      </a:r>
                      <a:endParaRPr lang="en-C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8996"/>
                    </a:solidFill>
                  </a:tcPr>
                </a:tc>
                <a:tc>
                  <a:txBody>
                    <a:bodyPr/>
                    <a:lstStyle>
                      <a:lvl1pPr marL="0" algn="l" defTabSz="1645920" rtl="0" eaLnBrk="1" latinLnBrk="0" hangingPunct="1">
                        <a:defRPr sz="3240" b="1" kern="1200">
                          <a:solidFill>
                            <a:schemeClr val="lt1"/>
                          </a:solidFill>
                          <a:latin typeface="Calibri"/>
                        </a:defRPr>
                      </a:lvl1pPr>
                      <a:lvl2pPr marL="822960" algn="l" defTabSz="1645920" rtl="0" eaLnBrk="1" latinLnBrk="0" hangingPunct="1">
                        <a:defRPr sz="3240" b="1" kern="1200">
                          <a:solidFill>
                            <a:schemeClr val="lt1"/>
                          </a:solidFill>
                          <a:latin typeface="Calibri"/>
                        </a:defRPr>
                      </a:lvl2pPr>
                      <a:lvl3pPr marL="1645920" algn="l" defTabSz="1645920" rtl="0" eaLnBrk="1" latinLnBrk="0" hangingPunct="1">
                        <a:defRPr sz="3240" b="1" kern="1200">
                          <a:solidFill>
                            <a:schemeClr val="lt1"/>
                          </a:solidFill>
                          <a:latin typeface="Calibri"/>
                        </a:defRPr>
                      </a:lvl3pPr>
                      <a:lvl4pPr marL="2468880" algn="l" defTabSz="1645920" rtl="0" eaLnBrk="1" latinLnBrk="0" hangingPunct="1">
                        <a:defRPr sz="3240" b="1" kern="1200">
                          <a:solidFill>
                            <a:schemeClr val="lt1"/>
                          </a:solidFill>
                          <a:latin typeface="Calibri"/>
                        </a:defRPr>
                      </a:lvl4pPr>
                      <a:lvl5pPr marL="3291840" algn="l" defTabSz="1645920" rtl="0" eaLnBrk="1" latinLnBrk="0" hangingPunct="1">
                        <a:defRPr sz="3240" b="1" kern="1200">
                          <a:solidFill>
                            <a:schemeClr val="lt1"/>
                          </a:solidFill>
                          <a:latin typeface="Calibri"/>
                        </a:defRPr>
                      </a:lvl5pPr>
                      <a:lvl6pPr marL="4114800" algn="l" defTabSz="1645920" rtl="0" eaLnBrk="1" latinLnBrk="0" hangingPunct="1">
                        <a:defRPr sz="3240" b="1" kern="1200">
                          <a:solidFill>
                            <a:schemeClr val="lt1"/>
                          </a:solidFill>
                          <a:latin typeface="Calibri"/>
                        </a:defRPr>
                      </a:lvl6pPr>
                      <a:lvl7pPr marL="4937760" algn="l" defTabSz="1645920" rtl="0" eaLnBrk="1" latinLnBrk="0" hangingPunct="1">
                        <a:defRPr sz="3240" b="1" kern="1200">
                          <a:solidFill>
                            <a:schemeClr val="lt1"/>
                          </a:solidFill>
                          <a:latin typeface="Calibri"/>
                        </a:defRPr>
                      </a:lvl7pPr>
                      <a:lvl8pPr marL="5760720" algn="l" defTabSz="1645920" rtl="0" eaLnBrk="1" latinLnBrk="0" hangingPunct="1">
                        <a:defRPr sz="3240" b="1" kern="1200">
                          <a:solidFill>
                            <a:schemeClr val="lt1"/>
                          </a:solidFill>
                          <a:latin typeface="Calibri"/>
                        </a:defRPr>
                      </a:lvl8pPr>
                      <a:lvl9pPr marL="6583680" algn="l" defTabSz="1645920" rtl="0" eaLnBrk="1" latinLnBrk="0" hangingPunct="1">
                        <a:defRPr sz="3240" b="1" kern="1200">
                          <a:solidFill>
                            <a:schemeClr val="lt1"/>
                          </a:solidFill>
                          <a:latin typeface="Calibri"/>
                        </a:defRPr>
                      </a:lvl9pPr>
                    </a:lstStyle>
                    <a:p>
                      <a:pPr marL="0" marR="0" algn="ctr">
                        <a:lnSpc>
                          <a:spcPct val="115000"/>
                        </a:lnSpc>
                        <a:spcBef>
                          <a:spcPts val="0"/>
                        </a:spcBef>
                        <a:spcAft>
                          <a:spcPts val="0"/>
                        </a:spcAft>
                      </a:pPr>
                      <a:r>
                        <a:rPr lang="en-CA" sz="1400" b="1">
                          <a:effectLst/>
                          <a:latin typeface="Arial" panose="020B0604020202020204" pitchFamily="34" charset="0"/>
                          <a:ea typeface="Times New Roman" panose="02020603050405020304" pitchFamily="18" charset="0"/>
                          <a:cs typeface="Arial" panose="020B0604020202020204" pitchFamily="34" charset="0"/>
                        </a:rPr>
                        <a:t>Design Flow </a:t>
                      </a:r>
                      <a:br>
                        <a:rPr lang="en-CA" sz="1400" b="1">
                          <a:effectLst/>
                          <a:latin typeface="Arial" panose="020B0604020202020204" pitchFamily="34" charset="0"/>
                          <a:ea typeface="Times New Roman" panose="02020603050405020304" pitchFamily="18" charset="0"/>
                          <a:cs typeface="Arial" panose="020B0604020202020204" pitchFamily="34" charset="0"/>
                        </a:rPr>
                      </a:br>
                      <a:r>
                        <a:rPr lang="en-CA" sz="1400" b="1">
                          <a:effectLst/>
                          <a:latin typeface="Arial" panose="020B0604020202020204" pitchFamily="34" charset="0"/>
                          <a:ea typeface="Times New Roman" panose="02020603050405020304" pitchFamily="18" charset="0"/>
                          <a:cs typeface="Arial" panose="020B0604020202020204" pitchFamily="34" charset="0"/>
                        </a:rPr>
                        <a:t>(m</a:t>
                      </a:r>
                      <a:r>
                        <a:rPr lang="en-CA" sz="1400" b="1" baseline="30000">
                          <a:effectLst/>
                          <a:latin typeface="Arial" panose="020B0604020202020204" pitchFamily="34" charset="0"/>
                          <a:ea typeface="Times New Roman" panose="02020603050405020304" pitchFamily="18" charset="0"/>
                          <a:cs typeface="Arial" panose="020B0604020202020204" pitchFamily="34" charset="0"/>
                        </a:rPr>
                        <a:t>3</a:t>
                      </a:r>
                      <a:r>
                        <a:rPr lang="en-CA" sz="1400" b="1">
                          <a:effectLst/>
                          <a:latin typeface="Arial" panose="020B0604020202020204" pitchFamily="34" charset="0"/>
                          <a:ea typeface="Times New Roman" panose="02020603050405020304" pitchFamily="18" charset="0"/>
                          <a:cs typeface="Arial" panose="020B0604020202020204" pitchFamily="34" charset="0"/>
                        </a:rPr>
                        <a:t>/s)</a:t>
                      </a:r>
                      <a:endParaRPr lang="en-C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8996"/>
                    </a:solidFill>
                  </a:tcPr>
                </a:tc>
                <a:tc>
                  <a:txBody>
                    <a:bodyPr/>
                    <a:lstStyle>
                      <a:lvl1pPr marL="0" algn="l" defTabSz="1645920" rtl="0" eaLnBrk="1" latinLnBrk="0" hangingPunct="1">
                        <a:defRPr sz="3240" b="1" kern="1200">
                          <a:solidFill>
                            <a:schemeClr val="lt1"/>
                          </a:solidFill>
                          <a:latin typeface="Calibri"/>
                        </a:defRPr>
                      </a:lvl1pPr>
                      <a:lvl2pPr marL="822960" algn="l" defTabSz="1645920" rtl="0" eaLnBrk="1" latinLnBrk="0" hangingPunct="1">
                        <a:defRPr sz="3240" b="1" kern="1200">
                          <a:solidFill>
                            <a:schemeClr val="lt1"/>
                          </a:solidFill>
                          <a:latin typeface="Calibri"/>
                        </a:defRPr>
                      </a:lvl2pPr>
                      <a:lvl3pPr marL="1645920" algn="l" defTabSz="1645920" rtl="0" eaLnBrk="1" latinLnBrk="0" hangingPunct="1">
                        <a:defRPr sz="3240" b="1" kern="1200">
                          <a:solidFill>
                            <a:schemeClr val="lt1"/>
                          </a:solidFill>
                          <a:latin typeface="Calibri"/>
                        </a:defRPr>
                      </a:lvl3pPr>
                      <a:lvl4pPr marL="2468880" algn="l" defTabSz="1645920" rtl="0" eaLnBrk="1" latinLnBrk="0" hangingPunct="1">
                        <a:defRPr sz="3240" b="1" kern="1200">
                          <a:solidFill>
                            <a:schemeClr val="lt1"/>
                          </a:solidFill>
                          <a:latin typeface="Calibri"/>
                        </a:defRPr>
                      </a:lvl4pPr>
                      <a:lvl5pPr marL="3291840" algn="l" defTabSz="1645920" rtl="0" eaLnBrk="1" latinLnBrk="0" hangingPunct="1">
                        <a:defRPr sz="3240" b="1" kern="1200">
                          <a:solidFill>
                            <a:schemeClr val="lt1"/>
                          </a:solidFill>
                          <a:latin typeface="Calibri"/>
                        </a:defRPr>
                      </a:lvl5pPr>
                      <a:lvl6pPr marL="4114800" algn="l" defTabSz="1645920" rtl="0" eaLnBrk="1" latinLnBrk="0" hangingPunct="1">
                        <a:defRPr sz="3240" b="1" kern="1200">
                          <a:solidFill>
                            <a:schemeClr val="lt1"/>
                          </a:solidFill>
                          <a:latin typeface="Calibri"/>
                        </a:defRPr>
                      </a:lvl6pPr>
                      <a:lvl7pPr marL="4937760" algn="l" defTabSz="1645920" rtl="0" eaLnBrk="1" latinLnBrk="0" hangingPunct="1">
                        <a:defRPr sz="3240" b="1" kern="1200">
                          <a:solidFill>
                            <a:schemeClr val="lt1"/>
                          </a:solidFill>
                          <a:latin typeface="Calibri"/>
                        </a:defRPr>
                      </a:lvl7pPr>
                      <a:lvl8pPr marL="5760720" algn="l" defTabSz="1645920" rtl="0" eaLnBrk="1" latinLnBrk="0" hangingPunct="1">
                        <a:defRPr sz="3240" b="1" kern="1200">
                          <a:solidFill>
                            <a:schemeClr val="lt1"/>
                          </a:solidFill>
                          <a:latin typeface="Calibri"/>
                        </a:defRPr>
                      </a:lvl8pPr>
                      <a:lvl9pPr marL="6583680" algn="l" defTabSz="1645920" rtl="0" eaLnBrk="1" latinLnBrk="0" hangingPunct="1">
                        <a:defRPr sz="3240" b="1" kern="1200">
                          <a:solidFill>
                            <a:schemeClr val="lt1"/>
                          </a:solidFill>
                          <a:latin typeface="Calibri"/>
                        </a:defRPr>
                      </a:lvl9pPr>
                    </a:lstStyle>
                    <a:p>
                      <a:pPr marL="0" marR="0" algn="ctr">
                        <a:lnSpc>
                          <a:spcPct val="115000"/>
                        </a:lnSpc>
                        <a:spcBef>
                          <a:spcPts val="0"/>
                        </a:spcBef>
                        <a:spcAft>
                          <a:spcPts val="0"/>
                        </a:spcAft>
                      </a:pPr>
                      <a:r>
                        <a:rPr lang="en-CA" sz="1400" b="1">
                          <a:effectLst/>
                          <a:latin typeface="Arial" panose="020B0604020202020204" pitchFamily="34" charset="0"/>
                          <a:ea typeface="Times New Roman" panose="02020603050405020304" pitchFamily="18" charset="0"/>
                          <a:cs typeface="Arial" panose="020B0604020202020204" pitchFamily="34" charset="0"/>
                        </a:rPr>
                        <a:t>Headwater Elevation (m)</a:t>
                      </a:r>
                      <a:endParaRPr lang="en-C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8996"/>
                    </a:solidFill>
                  </a:tcPr>
                </a:tc>
                <a:tc>
                  <a:txBody>
                    <a:bodyPr/>
                    <a:lstStyle>
                      <a:lvl1pPr marL="0" algn="l" defTabSz="1645920" rtl="0" eaLnBrk="1" latinLnBrk="0" hangingPunct="1">
                        <a:defRPr sz="3240" b="1" kern="1200">
                          <a:solidFill>
                            <a:schemeClr val="lt1"/>
                          </a:solidFill>
                          <a:latin typeface="Calibri"/>
                        </a:defRPr>
                      </a:lvl1pPr>
                      <a:lvl2pPr marL="822960" algn="l" defTabSz="1645920" rtl="0" eaLnBrk="1" latinLnBrk="0" hangingPunct="1">
                        <a:defRPr sz="3240" b="1" kern="1200">
                          <a:solidFill>
                            <a:schemeClr val="lt1"/>
                          </a:solidFill>
                          <a:latin typeface="Calibri"/>
                        </a:defRPr>
                      </a:lvl2pPr>
                      <a:lvl3pPr marL="1645920" algn="l" defTabSz="1645920" rtl="0" eaLnBrk="1" latinLnBrk="0" hangingPunct="1">
                        <a:defRPr sz="3240" b="1" kern="1200">
                          <a:solidFill>
                            <a:schemeClr val="lt1"/>
                          </a:solidFill>
                          <a:latin typeface="Calibri"/>
                        </a:defRPr>
                      </a:lvl3pPr>
                      <a:lvl4pPr marL="2468880" algn="l" defTabSz="1645920" rtl="0" eaLnBrk="1" latinLnBrk="0" hangingPunct="1">
                        <a:defRPr sz="3240" b="1" kern="1200">
                          <a:solidFill>
                            <a:schemeClr val="lt1"/>
                          </a:solidFill>
                          <a:latin typeface="Calibri"/>
                        </a:defRPr>
                      </a:lvl4pPr>
                      <a:lvl5pPr marL="3291840" algn="l" defTabSz="1645920" rtl="0" eaLnBrk="1" latinLnBrk="0" hangingPunct="1">
                        <a:defRPr sz="3240" b="1" kern="1200">
                          <a:solidFill>
                            <a:schemeClr val="lt1"/>
                          </a:solidFill>
                          <a:latin typeface="Calibri"/>
                        </a:defRPr>
                      </a:lvl5pPr>
                      <a:lvl6pPr marL="4114800" algn="l" defTabSz="1645920" rtl="0" eaLnBrk="1" latinLnBrk="0" hangingPunct="1">
                        <a:defRPr sz="3240" b="1" kern="1200">
                          <a:solidFill>
                            <a:schemeClr val="lt1"/>
                          </a:solidFill>
                          <a:latin typeface="Calibri"/>
                        </a:defRPr>
                      </a:lvl6pPr>
                      <a:lvl7pPr marL="4937760" algn="l" defTabSz="1645920" rtl="0" eaLnBrk="1" latinLnBrk="0" hangingPunct="1">
                        <a:defRPr sz="3240" b="1" kern="1200">
                          <a:solidFill>
                            <a:schemeClr val="lt1"/>
                          </a:solidFill>
                          <a:latin typeface="Calibri"/>
                        </a:defRPr>
                      </a:lvl7pPr>
                      <a:lvl8pPr marL="5760720" algn="l" defTabSz="1645920" rtl="0" eaLnBrk="1" latinLnBrk="0" hangingPunct="1">
                        <a:defRPr sz="3240" b="1" kern="1200">
                          <a:solidFill>
                            <a:schemeClr val="lt1"/>
                          </a:solidFill>
                          <a:latin typeface="Calibri"/>
                        </a:defRPr>
                      </a:lvl8pPr>
                      <a:lvl9pPr marL="6583680" algn="l" defTabSz="1645920" rtl="0" eaLnBrk="1" latinLnBrk="0" hangingPunct="1">
                        <a:defRPr sz="3240" b="1" kern="1200">
                          <a:solidFill>
                            <a:schemeClr val="lt1"/>
                          </a:solidFill>
                          <a:latin typeface="Calibri"/>
                        </a:defRPr>
                      </a:lvl9pPr>
                    </a:lstStyle>
                    <a:p>
                      <a:pPr marL="0" marR="0" algn="ctr">
                        <a:lnSpc>
                          <a:spcPct val="115000"/>
                        </a:lnSpc>
                        <a:spcBef>
                          <a:spcPts val="0"/>
                        </a:spcBef>
                        <a:spcAft>
                          <a:spcPts val="0"/>
                        </a:spcAft>
                      </a:pPr>
                      <a:r>
                        <a:rPr lang="en-CA" sz="1400" b="1">
                          <a:effectLst/>
                          <a:latin typeface="Arial" panose="020B0604020202020204" pitchFamily="34" charset="0"/>
                          <a:ea typeface="Times New Roman" panose="02020603050405020304" pitchFamily="18" charset="0"/>
                          <a:cs typeface="Arial" panose="020B0604020202020204" pitchFamily="34" charset="0"/>
                        </a:rPr>
                        <a:t>Soffit Clearance (m)</a:t>
                      </a:r>
                      <a:endParaRPr lang="en-C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8996"/>
                    </a:solidFill>
                  </a:tcPr>
                </a:tc>
                <a:tc>
                  <a:txBody>
                    <a:bodyPr/>
                    <a:lstStyle>
                      <a:lvl1pPr marL="0" algn="l" defTabSz="1645920" rtl="0" eaLnBrk="1" latinLnBrk="0" hangingPunct="1">
                        <a:defRPr sz="3240" b="1" kern="1200">
                          <a:solidFill>
                            <a:schemeClr val="lt1"/>
                          </a:solidFill>
                          <a:latin typeface="Calibri"/>
                        </a:defRPr>
                      </a:lvl1pPr>
                      <a:lvl2pPr marL="822960" algn="l" defTabSz="1645920" rtl="0" eaLnBrk="1" latinLnBrk="0" hangingPunct="1">
                        <a:defRPr sz="3240" b="1" kern="1200">
                          <a:solidFill>
                            <a:schemeClr val="lt1"/>
                          </a:solidFill>
                          <a:latin typeface="Calibri"/>
                        </a:defRPr>
                      </a:lvl2pPr>
                      <a:lvl3pPr marL="1645920" algn="l" defTabSz="1645920" rtl="0" eaLnBrk="1" latinLnBrk="0" hangingPunct="1">
                        <a:defRPr sz="3240" b="1" kern="1200">
                          <a:solidFill>
                            <a:schemeClr val="lt1"/>
                          </a:solidFill>
                          <a:latin typeface="Calibri"/>
                        </a:defRPr>
                      </a:lvl3pPr>
                      <a:lvl4pPr marL="2468880" algn="l" defTabSz="1645920" rtl="0" eaLnBrk="1" latinLnBrk="0" hangingPunct="1">
                        <a:defRPr sz="3240" b="1" kern="1200">
                          <a:solidFill>
                            <a:schemeClr val="lt1"/>
                          </a:solidFill>
                          <a:latin typeface="Calibri"/>
                        </a:defRPr>
                      </a:lvl4pPr>
                      <a:lvl5pPr marL="3291840" algn="l" defTabSz="1645920" rtl="0" eaLnBrk="1" latinLnBrk="0" hangingPunct="1">
                        <a:defRPr sz="3240" b="1" kern="1200">
                          <a:solidFill>
                            <a:schemeClr val="lt1"/>
                          </a:solidFill>
                          <a:latin typeface="Calibri"/>
                        </a:defRPr>
                      </a:lvl5pPr>
                      <a:lvl6pPr marL="4114800" algn="l" defTabSz="1645920" rtl="0" eaLnBrk="1" latinLnBrk="0" hangingPunct="1">
                        <a:defRPr sz="3240" b="1" kern="1200">
                          <a:solidFill>
                            <a:schemeClr val="lt1"/>
                          </a:solidFill>
                          <a:latin typeface="Calibri"/>
                        </a:defRPr>
                      </a:lvl6pPr>
                      <a:lvl7pPr marL="4937760" algn="l" defTabSz="1645920" rtl="0" eaLnBrk="1" latinLnBrk="0" hangingPunct="1">
                        <a:defRPr sz="3240" b="1" kern="1200">
                          <a:solidFill>
                            <a:schemeClr val="lt1"/>
                          </a:solidFill>
                          <a:latin typeface="Calibri"/>
                        </a:defRPr>
                      </a:lvl7pPr>
                      <a:lvl8pPr marL="5760720" algn="l" defTabSz="1645920" rtl="0" eaLnBrk="1" latinLnBrk="0" hangingPunct="1">
                        <a:defRPr sz="3240" b="1" kern="1200">
                          <a:solidFill>
                            <a:schemeClr val="lt1"/>
                          </a:solidFill>
                          <a:latin typeface="Calibri"/>
                        </a:defRPr>
                      </a:lvl8pPr>
                      <a:lvl9pPr marL="6583680" algn="l" defTabSz="1645920" rtl="0" eaLnBrk="1" latinLnBrk="0" hangingPunct="1">
                        <a:defRPr sz="3240" b="1" kern="1200">
                          <a:solidFill>
                            <a:schemeClr val="lt1"/>
                          </a:solidFill>
                          <a:latin typeface="Calibri"/>
                        </a:defRPr>
                      </a:lvl9pPr>
                    </a:lstStyle>
                    <a:p>
                      <a:pPr marL="0" marR="0" algn="ctr">
                        <a:lnSpc>
                          <a:spcPct val="115000"/>
                        </a:lnSpc>
                        <a:spcBef>
                          <a:spcPts val="0"/>
                        </a:spcBef>
                        <a:spcAft>
                          <a:spcPts val="0"/>
                        </a:spcAft>
                      </a:pPr>
                      <a:r>
                        <a:rPr lang="en-CA" sz="1400" b="1">
                          <a:effectLst/>
                          <a:latin typeface="Arial" panose="020B0604020202020204" pitchFamily="34" charset="0"/>
                          <a:ea typeface="Times New Roman" panose="02020603050405020304" pitchFamily="18" charset="0"/>
                          <a:cs typeface="Arial" panose="020B0604020202020204" pitchFamily="34" charset="0"/>
                        </a:rPr>
                        <a:t>Depth of Water over Roadway (m)</a:t>
                      </a:r>
                      <a:endParaRPr lang="en-C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8996"/>
                    </a:solidFill>
                  </a:tcPr>
                </a:tc>
                <a:extLst>
                  <a:ext uri="{0D108BD9-81ED-4DB2-BD59-A6C34878D82A}">
                    <a16:rowId xmlns:a16="http://schemas.microsoft.com/office/drawing/2014/main" val="3275483483"/>
                  </a:ext>
                </a:extLst>
              </a:tr>
              <a:tr h="370840">
                <a:tc>
                  <a:txBody>
                    <a:bodyPr/>
                    <a:lstStyle>
                      <a:lvl1pPr marL="0" algn="l" defTabSz="1645920" rtl="0" eaLnBrk="1" latinLnBrk="0" hangingPunct="1">
                        <a:defRPr sz="3240" kern="1200">
                          <a:solidFill>
                            <a:schemeClr val="dk1"/>
                          </a:solidFill>
                          <a:latin typeface="Calibri"/>
                        </a:defRPr>
                      </a:lvl1pPr>
                      <a:lvl2pPr marL="822960" algn="l" defTabSz="1645920" rtl="0" eaLnBrk="1" latinLnBrk="0" hangingPunct="1">
                        <a:defRPr sz="3240" kern="1200">
                          <a:solidFill>
                            <a:schemeClr val="dk1"/>
                          </a:solidFill>
                          <a:latin typeface="Calibri"/>
                        </a:defRPr>
                      </a:lvl2pPr>
                      <a:lvl3pPr marL="1645920" algn="l" defTabSz="1645920" rtl="0" eaLnBrk="1" latinLnBrk="0" hangingPunct="1">
                        <a:defRPr sz="3240" kern="1200">
                          <a:solidFill>
                            <a:schemeClr val="dk1"/>
                          </a:solidFill>
                          <a:latin typeface="Calibri"/>
                        </a:defRPr>
                      </a:lvl3pPr>
                      <a:lvl4pPr marL="2468880" algn="l" defTabSz="1645920" rtl="0" eaLnBrk="1" latinLnBrk="0" hangingPunct="1">
                        <a:defRPr sz="3240" kern="1200">
                          <a:solidFill>
                            <a:schemeClr val="dk1"/>
                          </a:solidFill>
                          <a:latin typeface="Calibri"/>
                        </a:defRPr>
                      </a:lvl4pPr>
                      <a:lvl5pPr marL="3291840" algn="l" defTabSz="1645920" rtl="0" eaLnBrk="1" latinLnBrk="0" hangingPunct="1">
                        <a:defRPr sz="3240" kern="1200">
                          <a:solidFill>
                            <a:schemeClr val="dk1"/>
                          </a:solidFill>
                          <a:latin typeface="Calibri"/>
                        </a:defRPr>
                      </a:lvl5pPr>
                      <a:lvl6pPr marL="4114800" algn="l" defTabSz="1645920" rtl="0" eaLnBrk="1" latinLnBrk="0" hangingPunct="1">
                        <a:defRPr sz="3240" kern="1200">
                          <a:solidFill>
                            <a:schemeClr val="dk1"/>
                          </a:solidFill>
                          <a:latin typeface="Calibri"/>
                        </a:defRPr>
                      </a:lvl6pPr>
                      <a:lvl7pPr marL="4937760" algn="l" defTabSz="1645920" rtl="0" eaLnBrk="1" latinLnBrk="0" hangingPunct="1">
                        <a:defRPr sz="3240" kern="1200">
                          <a:solidFill>
                            <a:schemeClr val="dk1"/>
                          </a:solidFill>
                          <a:latin typeface="Calibri"/>
                        </a:defRPr>
                      </a:lvl7pPr>
                      <a:lvl8pPr marL="5760720" algn="l" defTabSz="1645920" rtl="0" eaLnBrk="1" latinLnBrk="0" hangingPunct="1">
                        <a:defRPr sz="3240" kern="1200">
                          <a:solidFill>
                            <a:schemeClr val="dk1"/>
                          </a:solidFill>
                          <a:latin typeface="Calibri"/>
                        </a:defRPr>
                      </a:lvl8pPr>
                      <a:lvl9pPr marL="6583680" algn="l" defTabSz="1645920" rtl="0" eaLnBrk="1" latinLnBrk="0" hangingPunct="1">
                        <a:defRPr sz="3240" kern="1200">
                          <a:solidFill>
                            <a:schemeClr val="dk1"/>
                          </a:solidFill>
                          <a:latin typeface="Calibri"/>
                        </a:defRPr>
                      </a:lvl9pPr>
                    </a:lstStyle>
                    <a:p>
                      <a:pPr marL="0" marR="0" algn="ctr">
                        <a:lnSpc>
                          <a:spcPct val="115000"/>
                        </a:lnSpc>
                        <a:spcBef>
                          <a:spcPts val="0"/>
                        </a:spcBef>
                        <a:spcAft>
                          <a:spcPts val="0"/>
                        </a:spcAft>
                      </a:pPr>
                      <a:r>
                        <a:rPr lang="en-CA" sz="1400" b="1">
                          <a:effectLst/>
                          <a:latin typeface="Arial" panose="020B0604020202020204" pitchFamily="34" charset="0"/>
                          <a:ea typeface="Times New Roman" panose="02020603050405020304" pitchFamily="18" charset="0"/>
                          <a:cs typeface="Arial" panose="020B0604020202020204" pitchFamily="34" charset="0"/>
                        </a:rPr>
                        <a:t>2-year</a:t>
                      </a:r>
                      <a:endParaRPr lang="en-C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1645920" rtl="0" eaLnBrk="1" latinLnBrk="0" hangingPunct="1">
                        <a:defRPr sz="3240" kern="1200">
                          <a:solidFill>
                            <a:schemeClr val="dk1"/>
                          </a:solidFill>
                          <a:latin typeface="Calibri"/>
                        </a:defRPr>
                      </a:lvl1pPr>
                      <a:lvl2pPr marL="822960" algn="l" defTabSz="1645920" rtl="0" eaLnBrk="1" latinLnBrk="0" hangingPunct="1">
                        <a:defRPr sz="3240" kern="1200">
                          <a:solidFill>
                            <a:schemeClr val="dk1"/>
                          </a:solidFill>
                          <a:latin typeface="Calibri"/>
                        </a:defRPr>
                      </a:lvl2pPr>
                      <a:lvl3pPr marL="1645920" algn="l" defTabSz="1645920" rtl="0" eaLnBrk="1" latinLnBrk="0" hangingPunct="1">
                        <a:defRPr sz="3240" kern="1200">
                          <a:solidFill>
                            <a:schemeClr val="dk1"/>
                          </a:solidFill>
                          <a:latin typeface="Calibri"/>
                        </a:defRPr>
                      </a:lvl3pPr>
                      <a:lvl4pPr marL="2468880" algn="l" defTabSz="1645920" rtl="0" eaLnBrk="1" latinLnBrk="0" hangingPunct="1">
                        <a:defRPr sz="3240" kern="1200">
                          <a:solidFill>
                            <a:schemeClr val="dk1"/>
                          </a:solidFill>
                          <a:latin typeface="Calibri"/>
                        </a:defRPr>
                      </a:lvl4pPr>
                      <a:lvl5pPr marL="3291840" algn="l" defTabSz="1645920" rtl="0" eaLnBrk="1" latinLnBrk="0" hangingPunct="1">
                        <a:defRPr sz="3240" kern="1200">
                          <a:solidFill>
                            <a:schemeClr val="dk1"/>
                          </a:solidFill>
                          <a:latin typeface="Calibri"/>
                        </a:defRPr>
                      </a:lvl5pPr>
                      <a:lvl6pPr marL="4114800" algn="l" defTabSz="1645920" rtl="0" eaLnBrk="1" latinLnBrk="0" hangingPunct="1">
                        <a:defRPr sz="3240" kern="1200">
                          <a:solidFill>
                            <a:schemeClr val="dk1"/>
                          </a:solidFill>
                          <a:latin typeface="Calibri"/>
                        </a:defRPr>
                      </a:lvl6pPr>
                      <a:lvl7pPr marL="4937760" algn="l" defTabSz="1645920" rtl="0" eaLnBrk="1" latinLnBrk="0" hangingPunct="1">
                        <a:defRPr sz="3240" kern="1200">
                          <a:solidFill>
                            <a:schemeClr val="dk1"/>
                          </a:solidFill>
                          <a:latin typeface="Calibri"/>
                        </a:defRPr>
                      </a:lvl7pPr>
                      <a:lvl8pPr marL="5760720" algn="l" defTabSz="1645920" rtl="0" eaLnBrk="1" latinLnBrk="0" hangingPunct="1">
                        <a:defRPr sz="3240" kern="1200">
                          <a:solidFill>
                            <a:schemeClr val="dk1"/>
                          </a:solidFill>
                          <a:latin typeface="Calibri"/>
                        </a:defRPr>
                      </a:lvl8pPr>
                      <a:lvl9pPr marL="6583680" algn="l" defTabSz="1645920" rtl="0" eaLnBrk="1" latinLnBrk="0" hangingPunct="1">
                        <a:defRPr sz="3240" kern="1200">
                          <a:solidFill>
                            <a:schemeClr val="dk1"/>
                          </a:solidFill>
                          <a:latin typeface="Calibri"/>
                        </a:defRPr>
                      </a:lvl9pPr>
                    </a:lstStyle>
                    <a:p>
                      <a:pPr marL="0" marR="0" algn="ctr">
                        <a:lnSpc>
                          <a:spcPct val="115000"/>
                        </a:lnSpc>
                        <a:spcBef>
                          <a:spcPts val="0"/>
                        </a:spcBef>
                        <a:spcAft>
                          <a:spcPts val="0"/>
                        </a:spcAft>
                      </a:pPr>
                      <a:r>
                        <a:rPr lang="en-CA" sz="1400">
                          <a:effectLst/>
                          <a:latin typeface="Arial" panose="020B0604020202020204" pitchFamily="34" charset="0"/>
                          <a:ea typeface="Times New Roman" panose="02020603050405020304" pitchFamily="18" charset="0"/>
                          <a:cs typeface="Arial" panose="020B0604020202020204" pitchFamily="34" charset="0"/>
                        </a:rPr>
                        <a:t>0.28</a:t>
                      </a:r>
                      <a:endParaRPr lang="en-C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1645920" rtl="0" eaLnBrk="1" latinLnBrk="0" hangingPunct="1">
                        <a:defRPr sz="3240" kern="1200">
                          <a:solidFill>
                            <a:schemeClr val="dk1"/>
                          </a:solidFill>
                          <a:latin typeface="Calibri"/>
                        </a:defRPr>
                      </a:lvl1pPr>
                      <a:lvl2pPr marL="822960" algn="l" defTabSz="1645920" rtl="0" eaLnBrk="1" latinLnBrk="0" hangingPunct="1">
                        <a:defRPr sz="3240" kern="1200">
                          <a:solidFill>
                            <a:schemeClr val="dk1"/>
                          </a:solidFill>
                          <a:latin typeface="Calibri"/>
                        </a:defRPr>
                      </a:lvl2pPr>
                      <a:lvl3pPr marL="1645920" algn="l" defTabSz="1645920" rtl="0" eaLnBrk="1" latinLnBrk="0" hangingPunct="1">
                        <a:defRPr sz="3240" kern="1200">
                          <a:solidFill>
                            <a:schemeClr val="dk1"/>
                          </a:solidFill>
                          <a:latin typeface="Calibri"/>
                        </a:defRPr>
                      </a:lvl3pPr>
                      <a:lvl4pPr marL="2468880" algn="l" defTabSz="1645920" rtl="0" eaLnBrk="1" latinLnBrk="0" hangingPunct="1">
                        <a:defRPr sz="3240" kern="1200">
                          <a:solidFill>
                            <a:schemeClr val="dk1"/>
                          </a:solidFill>
                          <a:latin typeface="Calibri"/>
                        </a:defRPr>
                      </a:lvl4pPr>
                      <a:lvl5pPr marL="3291840" algn="l" defTabSz="1645920" rtl="0" eaLnBrk="1" latinLnBrk="0" hangingPunct="1">
                        <a:defRPr sz="3240" kern="1200">
                          <a:solidFill>
                            <a:schemeClr val="dk1"/>
                          </a:solidFill>
                          <a:latin typeface="Calibri"/>
                        </a:defRPr>
                      </a:lvl5pPr>
                      <a:lvl6pPr marL="4114800" algn="l" defTabSz="1645920" rtl="0" eaLnBrk="1" latinLnBrk="0" hangingPunct="1">
                        <a:defRPr sz="3240" kern="1200">
                          <a:solidFill>
                            <a:schemeClr val="dk1"/>
                          </a:solidFill>
                          <a:latin typeface="Calibri"/>
                        </a:defRPr>
                      </a:lvl6pPr>
                      <a:lvl7pPr marL="4937760" algn="l" defTabSz="1645920" rtl="0" eaLnBrk="1" latinLnBrk="0" hangingPunct="1">
                        <a:defRPr sz="3240" kern="1200">
                          <a:solidFill>
                            <a:schemeClr val="dk1"/>
                          </a:solidFill>
                          <a:latin typeface="Calibri"/>
                        </a:defRPr>
                      </a:lvl7pPr>
                      <a:lvl8pPr marL="5760720" algn="l" defTabSz="1645920" rtl="0" eaLnBrk="1" latinLnBrk="0" hangingPunct="1">
                        <a:defRPr sz="3240" kern="1200">
                          <a:solidFill>
                            <a:schemeClr val="dk1"/>
                          </a:solidFill>
                          <a:latin typeface="Calibri"/>
                        </a:defRPr>
                      </a:lvl8pPr>
                      <a:lvl9pPr marL="6583680" algn="l" defTabSz="1645920" rtl="0" eaLnBrk="1" latinLnBrk="0" hangingPunct="1">
                        <a:defRPr sz="3240" kern="1200">
                          <a:solidFill>
                            <a:schemeClr val="dk1"/>
                          </a:solidFill>
                          <a:latin typeface="Calibri"/>
                        </a:defRPr>
                      </a:lvl9pPr>
                    </a:lstStyle>
                    <a:p>
                      <a:pPr marL="0" marR="0" algn="ctr">
                        <a:lnSpc>
                          <a:spcPct val="115000"/>
                        </a:lnSpc>
                        <a:spcBef>
                          <a:spcPts val="0"/>
                        </a:spcBef>
                        <a:spcAft>
                          <a:spcPts val="0"/>
                        </a:spcAft>
                      </a:pPr>
                      <a:r>
                        <a:rPr lang="en-CA" sz="1400">
                          <a:effectLst/>
                          <a:latin typeface="Arial" panose="020B0604020202020204" pitchFamily="34" charset="0"/>
                          <a:ea typeface="Times New Roman" panose="02020603050405020304" pitchFamily="18" charset="0"/>
                          <a:cs typeface="Times New Roman" panose="02020603050405020304" pitchFamily="18" charset="0"/>
                        </a:rPr>
                        <a:t>261.28</a:t>
                      </a: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1645920" rtl="0" eaLnBrk="1" latinLnBrk="0" hangingPunct="1">
                        <a:defRPr sz="3240" kern="1200">
                          <a:solidFill>
                            <a:schemeClr val="dk1"/>
                          </a:solidFill>
                          <a:latin typeface="Calibri"/>
                        </a:defRPr>
                      </a:lvl1pPr>
                      <a:lvl2pPr marL="822960" algn="l" defTabSz="1645920" rtl="0" eaLnBrk="1" latinLnBrk="0" hangingPunct="1">
                        <a:defRPr sz="3240" kern="1200">
                          <a:solidFill>
                            <a:schemeClr val="dk1"/>
                          </a:solidFill>
                          <a:latin typeface="Calibri"/>
                        </a:defRPr>
                      </a:lvl2pPr>
                      <a:lvl3pPr marL="1645920" algn="l" defTabSz="1645920" rtl="0" eaLnBrk="1" latinLnBrk="0" hangingPunct="1">
                        <a:defRPr sz="3240" kern="1200">
                          <a:solidFill>
                            <a:schemeClr val="dk1"/>
                          </a:solidFill>
                          <a:latin typeface="Calibri"/>
                        </a:defRPr>
                      </a:lvl3pPr>
                      <a:lvl4pPr marL="2468880" algn="l" defTabSz="1645920" rtl="0" eaLnBrk="1" latinLnBrk="0" hangingPunct="1">
                        <a:defRPr sz="3240" kern="1200">
                          <a:solidFill>
                            <a:schemeClr val="dk1"/>
                          </a:solidFill>
                          <a:latin typeface="Calibri"/>
                        </a:defRPr>
                      </a:lvl4pPr>
                      <a:lvl5pPr marL="3291840" algn="l" defTabSz="1645920" rtl="0" eaLnBrk="1" latinLnBrk="0" hangingPunct="1">
                        <a:defRPr sz="3240" kern="1200">
                          <a:solidFill>
                            <a:schemeClr val="dk1"/>
                          </a:solidFill>
                          <a:latin typeface="Calibri"/>
                        </a:defRPr>
                      </a:lvl5pPr>
                      <a:lvl6pPr marL="4114800" algn="l" defTabSz="1645920" rtl="0" eaLnBrk="1" latinLnBrk="0" hangingPunct="1">
                        <a:defRPr sz="3240" kern="1200">
                          <a:solidFill>
                            <a:schemeClr val="dk1"/>
                          </a:solidFill>
                          <a:latin typeface="Calibri"/>
                        </a:defRPr>
                      </a:lvl6pPr>
                      <a:lvl7pPr marL="4937760" algn="l" defTabSz="1645920" rtl="0" eaLnBrk="1" latinLnBrk="0" hangingPunct="1">
                        <a:defRPr sz="3240" kern="1200">
                          <a:solidFill>
                            <a:schemeClr val="dk1"/>
                          </a:solidFill>
                          <a:latin typeface="Calibri"/>
                        </a:defRPr>
                      </a:lvl7pPr>
                      <a:lvl8pPr marL="5760720" algn="l" defTabSz="1645920" rtl="0" eaLnBrk="1" latinLnBrk="0" hangingPunct="1">
                        <a:defRPr sz="3240" kern="1200">
                          <a:solidFill>
                            <a:schemeClr val="dk1"/>
                          </a:solidFill>
                          <a:latin typeface="Calibri"/>
                        </a:defRPr>
                      </a:lvl8pPr>
                      <a:lvl9pPr marL="6583680" algn="l" defTabSz="1645920" rtl="0" eaLnBrk="1" latinLnBrk="0" hangingPunct="1">
                        <a:defRPr sz="3240" kern="1200">
                          <a:solidFill>
                            <a:schemeClr val="dk1"/>
                          </a:solidFill>
                          <a:latin typeface="Calibri"/>
                        </a:defRPr>
                      </a:lvl9pPr>
                    </a:lstStyle>
                    <a:p>
                      <a:pPr marL="0" marR="0" algn="ctr">
                        <a:lnSpc>
                          <a:spcPct val="115000"/>
                        </a:lnSpc>
                        <a:spcBef>
                          <a:spcPts val="0"/>
                        </a:spcBef>
                        <a:spcAft>
                          <a:spcPts val="0"/>
                        </a:spcAft>
                      </a:pPr>
                      <a:r>
                        <a:rPr lang="en-CA" sz="1400">
                          <a:effectLst/>
                          <a:latin typeface="Arial" panose="020B0604020202020204" pitchFamily="34" charset="0"/>
                          <a:ea typeface="Times New Roman" panose="02020603050405020304" pitchFamily="18" charset="0"/>
                          <a:cs typeface="Arial" panose="020B0604020202020204" pitchFamily="34" charset="0"/>
                        </a:rPr>
                        <a:t>-2.50</a:t>
                      </a:r>
                      <a:endParaRPr lang="en-C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1645920" rtl="0" eaLnBrk="1" latinLnBrk="0" hangingPunct="1">
                        <a:defRPr sz="3240" kern="1200">
                          <a:solidFill>
                            <a:schemeClr val="dk1"/>
                          </a:solidFill>
                          <a:latin typeface="Calibri"/>
                        </a:defRPr>
                      </a:lvl1pPr>
                      <a:lvl2pPr marL="822960" algn="l" defTabSz="1645920" rtl="0" eaLnBrk="1" latinLnBrk="0" hangingPunct="1">
                        <a:defRPr sz="3240" kern="1200">
                          <a:solidFill>
                            <a:schemeClr val="dk1"/>
                          </a:solidFill>
                          <a:latin typeface="Calibri"/>
                        </a:defRPr>
                      </a:lvl2pPr>
                      <a:lvl3pPr marL="1645920" algn="l" defTabSz="1645920" rtl="0" eaLnBrk="1" latinLnBrk="0" hangingPunct="1">
                        <a:defRPr sz="3240" kern="1200">
                          <a:solidFill>
                            <a:schemeClr val="dk1"/>
                          </a:solidFill>
                          <a:latin typeface="Calibri"/>
                        </a:defRPr>
                      </a:lvl3pPr>
                      <a:lvl4pPr marL="2468880" algn="l" defTabSz="1645920" rtl="0" eaLnBrk="1" latinLnBrk="0" hangingPunct="1">
                        <a:defRPr sz="3240" kern="1200">
                          <a:solidFill>
                            <a:schemeClr val="dk1"/>
                          </a:solidFill>
                          <a:latin typeface="Calibri"/>
                        </a:defRPr>
                      </a:lvl4pPr>
                      <a:lvl5pPr marL="3291840" algn="l" defTabSz="1645920" rtl="0" eaLnBrk="1" latinLnBrk="0" hangingPunct="1">
                        <a:defRPr sz="3240" kern="1200">
                          <a:solidFill>
                            <a:schemeClr val="dk1"/>
                          </a:solidFill>
                          <a:latin typeface="Calibri"/>
                        </a:defRPr>
                      </a:lvl5pPr>
                      <a:lvl6pPr marL="4114800" algn="l" defTabSz="1645920" rtl="0" eaLnBrk="1" latinLnBrk="0" hangingPunct="1">
                        <a:defRPr sz="3240" kern="1200">
                          <a:solidFill>
                            <a:schemeClr val="dk1"/>
                          </a:solidFill>
                          <a:latin typeface="Calibri"/>
                        </a:defRPr>
                      </a:lvl6pPr>
                      <a:lvl7pPr marL="4937760" algn="l" defTabSz="1645920" rtl="0" eaLnBrk="1" latinLnBrk="0" hangingPunct="1">
                        <a:defRPr sz="3240" kern="1200">
                          <a:solidFill>
                            <a:schemeClr val="dk1"/>
                          </a:solidFill>
                          <a:latin typeface="Calibri"/>
                        </a:defRPr>
                      </a:lvl7pPr>
                      <a:lvl8pPr marL="5760720" algn="l" defTabSz="1645920" rtl="0" eaLnBrk="1" latinLnBrk="0" hangingPunct="1">
                        <a:defRPr sz="3240" kern="1200">
                          <a:solidFill>
                            <a:schemeClr val="dk1"/>
                          </a:solidFill>
                          <a:latin typeface="Calibri"/>
                        </a:defRPr>
                      </a:lvl8pPr>
                      <a:lvl9pPr marL="6583680" algn="l" defTabSz="1645920" rtl="0" eaLnBrk="1" latinLnBrk="0" hangingPunct="1">
                        <a:defRPr sz="3240" kern="1200">
                          <a:solidFill>
                            <a:schemeClr val="dk1"/>
                          </a:solidFill>
                          <a:latin typeface="Calibri"/>
                        </a:defRPr>
                      </a:lvl9pPr>
                    </a:lstStyle>
                    <a:p>
                      <a:pPr marL="0" marR="0" algn="ctr">
                        <a:lnSpc>
                          <a:spcPct val="115000"/>
                        </a:lnSpc>
                        <a:spcBef>
                          <a:spcPts val="0"/>
                        </a:spcBef>
                        <a:spcAft>
                          <a:spcPts val="0"/>
                        </a:spcAft>
                      </a:pPr>
                      <a:r>
                        <a:rPr lang="en-CA" sz="1400">
                          <a:effectLst/>
                          <a:latin typeface="Arial" panose="020B0604020202020204" pitchFamily="34" charset="0"/>
                          <a:ea typeface="Times New Roman" panose="02020603050405020304" pitchFamily="18" charset="0"/>
                          <a:cs typeface="Arial" panose="020B0604020202020204" pitchFamily="34" charset="0"/>
                        </a:rPr>
                        <a:t>N/A</a:t>
                      </a:r>
                      <a:endParaRPr lang="en-C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extLst>
                  <a:ext uri="{0D108BD9-81ED-4DB2-BD59-A6C34878D82A}">
                    <a16:rowId xmlns:a16="http://schemas.microsoft.com/office/drawing/2014/main" val="692881661"/>
                  </a:ext>
                </a:extLst>
              </a:tr>
              <a:tr h="370840">
                <a:tc>
                  <a:txBody>
                    <a:bodyPr/>
                    <a:lstStyle>
                      <a:lvl1pPr marL="0" algn="l" defTabSz="1645920" rtl="0" eaLnBrk="1" latinLnBrk="0" hangingPunct="1">
                        <a:defRPr sz="3240" kern="1200">
                          <a:solidFill>
                            <a:schemeClr val="dk1"/>
                          </a:solidFill>
                          <a:latin typeface="Calibri"/>
                        </a:defRPr>
                      </a:lvl1pPr>
                      <a:lvl2pPr marL="822960" algn="l" defTabSz="1645920" rtl="0" eaLnBrk="1" latinLnBrk="0" hangingPunct="1">
                        <a:defRPr sz="3240" kern="1200">
                          <a:solidFill>
                            <a:schemeClr val="dk1"/>
                          </a:solidFill>
                          <a:latin typeface="Calibri"/>
                        </a:defRPr>
                      </a:lvl2pPr>
                      <a:lvl3pPr marL="1645920" algn="l" defTabSz="1645920" rtl="0" eaLnBrk="1" latinLnBrk="0" hangingPunct="1">
                        <a:defRPr sz="3240" kern="1200">
                          <a:solidFill>
                            <a:schemeClr val="dk1"/>
                          </a:solidFill>
                          <a:latin typeface="Calibri"/>
                        </a:defRPr>
                      </a:lvl3pPr>
                      <a:lvl4pPr marL="2468880" algn="l" defTabSz="1645920" rtl="0" eaLnBrk="1" latinLnBrk="0" hangingPunct="1">
                        <a:defRPr sz="3240" kern="1200">
                          <a:solidFill>
                            <a:schemeClr val="dk1"/>
                          </a:solidFill>
                          <a:latin typeface="Calibri"/>
                        </a:defRPr>
                      </a:lvl4pPr>
                      <a:lvl5pPr marL="3291840" algn="l" defTabSz="1645920" rtl="0" eaLnBrk="1" latinLnBrk="0" hangingPunct="1">
                        <a:defRPr sz="3240" kern="1200">
                          <a:solidFill>
                            <a:schemeClr val="dk1"/>
                          </a:solidFill>
                          <a:latin typeface="Calibri"/>
                        </a:defRPr>
                      </a:lvl5pPr>
                      <a:lvl6pPr marL="4114800" algn="l" defTabSz="1645920" rtl="0" eaLnBrk="1" latinLnBrk="0" hangingPunct="1">
                        <a:defRPr sz="3240" kern="1200">
                          <a:solidFill>
                            <a:schemeClr val="dk1"/>
                          </a:solidFill>
                          <a:latin typeface="Calibri"/>
                        </a:defRPr>
                      </a:lvl6pPr>
                      <a:lvl7pPr marL="4937760" algn="l" defTabSz="1645920" rtl="0" eaLnBrk="1" latinLnBrk="0" hangingPunct="1">
                        <a:defRPr sz="3240" kern="1200">
                          <a:solidFill>
                            <a:schemeClr val="dk1"/>
                          </a:solidFill>
                          <a:latin typeface="Calibri"/>
                        </a:defRPr>
                      </a:lvl7pPr>
                      <a:lvl8pPr marL="5760720" algn="l" defTabSz="1645920" rtl="0" eaLnBrk="1" latinLnBrk="0" hangingPunct="1">
                        <a:defRPr sz="3240" kern="1200">
                          <a:solidFill>
                            <a:schemeClr val="dk1"/>
                          </a:solidFill>
                          <a:latin typeface="Calibri"/>
                        </a:defRPr>
                      </a:lvl8pPr>
                      <a:lvl9pPr marL="6583680" algn="l" defTabSz="1645920" rtl="0" eaLnBrk="1" latinLnBrk="0" hangingPunct="1">
                        <a:defRPr sz="3240" kern="1200">
                          <a:solidFill>
                            <a:schemeClr val="dk1"/>
                          </a:solidFill>
                          <a:latin typeface="Calibri"/>
                        </a:defRPr>
                      </a:lvl9pPr>
                    </a:lstStyle>
                    <a:p>
                      <a:pPr marL="0" marR="0" algn="ctr">
                        <a:lnSpc>
                          <a:spcPct val="115000"/>
                        </a:lnSpc>
                        <a:spcBef>
                          <a:spcPts val="0"/>
                        </a:spcBef>
                        <a:spcAft>
                          <a:spcPts val="0"/>
                        </a:spcAft>
                      </a:pPr>
                      <a:r>
                        <a:rPr lang="en-CA" sz="1400" b="1">
                          <a:effectLst/>
                          <a:latin typeface="Arial" panose="020B0604020202020204" pitchFamily="34" charset="0"/>
                          <a:ea typeface="Times New Roman" panose="02020603050405020304" pitchFamily="18" charset="0"/>
                          <a:cs typeface="Arial" panose="020B0604020202020204" pitchFamily="34" charset="0"/>
                        </a:rPr>
                        <a:t>50‑year</a:t>
                      </a:r>
                      <a:endParaRPr lang="en-C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1645920" rtl="0" eaLnBrk="1" latinLnBrk="0" hangingPunct="1">
                        <a:defRPr sz="3240" kern="1200">
                          <a:solidFill>
                            <a:schemeClr val="dk1"/>
                          </a:solidFill>
                          <a:latin typeface="Calibri"/>
                        </a:defRPr>
                      </a:lvl1pPr>
                      <a:lvl2pPr marL="822960" algn="l" defTabSz="1645920" rtl="0" eaLnBrk="1" latinLnBrk="0" hangingPunct="1">
                        <a:defRPr sz="3240" kern="1200">
                          <a:solidFill>
                            <a:schemeClr val="dk1"/>
                          </a:solidFill>
                          <a:latin typeface="Calibri"/>
                        </a:defRPr>
                      </a:lvl2pPr>
                      <a:lvl3pPr marL="1645920" algn="l" defTabSz="1645920" rtl="0" eaLnBrk="1" latinLnBrk="0" hangingPunct="1">
                        <a:defRPr sz="3240" kern="1200">
                          <a:solidFill>
                            <a:schemeClr val="dk1"/>
                          </a:solidFill>
                          <a:latin typeface="Calibri"/>
                        </a:defRPr>
                      </a:lvl3pPr>
                      <a:lvl4pPr marL="2468880" algn="l" defTabSz="1645920" rtl="0" eaLnBrk="1" latinLnBrk="0" hangingPunct="1">
                        <a:defRPr sz="3240" kern="1200">
                          <a:solidFill>
                            <a:schemeClr val="dk1"/>
                          </a:solidFill>
                          <a:latin typeface="Calibri"/>
                        </a:defRPr>
                      </a:lvl4pPr>
                      <a:lvl5pPr marL="3291840" algn="l" defTabSz="1645920" rtl="0" eaLnBrk="1" latinLnBrk="0" hangingPunct="1">
                        <a:defRPr sz="3240" kern="1200">
                          <a:solidFill>
                            <a:schemeClr val="dk1"/>
                          </a:solidFill>
                          <a:latin typeface="Calibri"/>
                        </a:defRPr>
                      </a:lvl5pPr>
                      <a:lvl6pPr marL="4114800" algn="l" defTabSz="1645920" rtl="0" eaLnBrk="1" latinLnBrk="0" hangingPunct="1">
                        <a:defRPr sz="3240" kern="1200">
                          <a:solidFill>
                            <a:schemeClr val="dk1"/>
                          </a:solidFill>
                          <a:latin typeface="Calibri"/>
                        </a:defRPr>
                      </a:lvl6pPr>
                      <a:lvl7pPr marL="4937760" algn="l" defTabSz="1645920" rtl="0" eaLnBrk="1" latinLnBrk="0" hangingPunct="1">
                        <a:defRPr sz="3240" kern="1200">
                          <a:solidFill>
                            <a:schemeClr val="dk1"/>
                          </a:solidFill>
                          <a:latin typeface="Calibri"/>
                        </a:defRPr>
                      </a:lvl7pPr>
                      <a:lvl8pPr marL="5760720" algn="l" defTabSz="1645920" rtl="0" eaLnBrk="1" latinLnBrk="0" hangingPunct="1">
                        <a:defRPr sz="3240" kern="1200">
                          <a:solidFill>
                            <a:schemeClr val="dk1"/>
                          </a:solidFill>
                          <a:latin typeface="Calibri"/>
                        </a:defRPr>
                      </a:lvl8pPr>
                      <a:lvl9pPr marL="6583680" algn="l" defTabSz="1645920" rtl="0" eaLnBrk="1" latinLnBrk="0" hangingPunct="1">
                        <a:defRPr sz="3240" kern="1200">
                          <a:solidFill>
                            <a:schemeClr val="dk1"/>
                          </a:solidFill>
                          <a:latin typeface="Calibri"/>
                        </a:defRPr>
                      </a:lvl9pPr>
                    </a:lstStyle>
                    <a:p>
                      <a:pPr marL="0" marR="0" algn="ctr">
                        <a:lnSpc>
                          <a:spcPct val="115000"/>
                        </a:lnSpc>
                        <a:spcBef>
                          <a:spcPts val="0"/>
                        </a:spcBef>
                        <a:spcAft>
                          <a:spcPts val="0"/>
                        </a:spcAft>
                      </a:pPr>
                      <a:r>
                        <a:rPr lang="en-CA" sz="1400">
                          <a:effectLst/>
                          <a:latin typeface="Arial" panose="020B0604020202020204" pitchFamily="34" charset="0"/>
                          <a:ea typeface="Times New Roman" panose="02020603050405020304" pitchFamily="18" charset="0"/>
                          <a:cs typeface="Arial" panose="020B0604020202020204" pitchFamily="34" charset="0"/>
                        </a:rPr>
                        <a:t>4.53</a:t>
                      </a:r>
                      <a:endParaRPr lang="en-C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1645920" rtl="0" eaLnBrk="1" latinLnBrk="0" hangingPunct="1">
                        <a:defRPr sz="3240" kern="1200">
                          <a:solidFill>
                            <a:schemeClr val="dk1"/>
                          </a:solidFill>
                          <a:latin typeface="Calibri"/>
                        </a:defRPr>
                      </a:lvl1pPr>
                      <a:lvl2pPr marL="822960" algn="l" defTabSz="1645920" rtl="0" eaLnBrk="1" latinLnBrk="0" hangingPunct="1">
                        <a:defRPr sz="3240" kern="1200">
                          <a:solidFill>
                            <a:schemeClr val="dk1"/>
                          </a:solidFill>
                          <a:latin typeface="Calibri"/>
                        </a:defRPr>
                      </a:lvl2pPr>
                      <a:lvl3pPr marL="1645920" algn="l" defTabSz="1645920" rtl="0" eaLnBrk="1" latinLnBrk="0" hangingPunct="1">
                        <a:defRPr sz="3240" kern="1200">
                          <a:solidFill>
                            <a:schemeClr val="dk1"/>
                          </a:solidFill>
                          <a:latin typeface="Calibri"/>
                        </a:defRPr>
                      </a:lvl3pPr>
                      <a:lvl4pPr marL="2468880" algn="l" defTabSz="1645920" rtl="0" eaLnBrk="1" latinLnBrk="0" hangingPunct="1">
                        <a:defRPr sz="3240" kern="1200">
                          <a:solidFill>
                            <a:schemeClr val="dk1"/>
                          </a:solidFill>
                          <a:latin typeface="Calibri"/>
                        </a:defRPr>
                      </a:lvl4pPr>
                      <a:lvl5pPr marL="3291840" algn="l" defTabSz="1645920" rtl="0" eaLnBrk="1" latinLnBrk="0" hangingPunct="1">
                        <a:defRPr sz="3240" kern="1200">
                          <a:solidFill>
                            <a:schemeClr val="dk1"/>
                          </a:solidFill>
                          <a:latin typeface="Calibri"/>
                        </a:defRPr>
                      </a:lvl5pPr>
                      <a:lvl6pPr marL="4114800" algn="l" defTabSz="1645920" rtl="0" eaLnBrk="1" latinLnBrk="0" hangingPunct="1">
                        <a:defRPr sz="3240" kern="1200">
                          <a:solidFill>
                            <a:schemeClr val="dk1"/>
                          </a:solidFill>
                          <a:latin typeface="Calibri"/>
                        </a:defRPr>
                      </a:lvl6pPr>
                      <a:lvl7pPr marL="4937760" algn="l" defTabSz="1645920" rtl="0" eaLnBrk="1" latinLnBrk="0" hangingPunct="1">
                        <a:defRPr sz="3240" kern="1200">
                          <a:solidFill>
                            <a:schemeClr val="dk1"/>
                          </a:solidFill>
                          <a:latin typeface="Calibri"/>
                        </a:defRPr>
                      </a:lvl7pPr>
                      <a:lvl8pPr marL="5760720" algn="l" defTabSz="1645920" rtl="0" eaLnBrk="1" latinLnBrk="0" hangingPunct="1">
                        <a:defRPr sz="3240" kern="1200">
                          <a:solidFill>
                            <a:schemeClr val="dk1"/>
                          </a:solidFill>
                          <a:latin typeface="Calibri"/>
                        </a:defRPr>
                      </a:lvl8pPr>
                      <a:lvl9pPr marL="6583680" algn="l" defTabSz="1645920" rtl="0" eaLnBrk="1" latinLnBrk="0" hangingPunct="1">
                        <a:defRPr sz="3240" kern="1200">
                          <a:solidFill>
                            <a:schemeClr val="dk1"/>
                          </a:solidFill>
                          <a:latin typeface="Calibri"/>
                        </a:defRPr>
                      </a:lvl9pPr>
                    </a:lstStyle>
                    <a:p>
                      <a:pPr marL="0" marR="0" algn="ctr">
                        <a:lnSpc>
                          <a:spcPct val="115000"/>
                        </a:lnSpc>
                        <a:spcBef>
                          <a:spcPts val="0"/>
                        </a:spcBef>
                        <a:spcAft>
                          <a:spcPts val="0"/>
                        </a:spcAft>
                      </a:pPr>
                      <a:r>
                        <a:rPr lang="en-CA" sz="1400">
                          <a:effectLst/>
                          <a:latin typeface="Arial" panose="020B0604020202020204" pitchFamily="34" charset="0"/>
                          <a:ea typeface="Times New Roman" panose="02020603050405020304" pitchFamily="18" charset="0"/>
                          <a:cs typeface="Arial" panose="020B0604020202020204" pitchFamily="34" charset="0"/>
                        </a:rPr>
                        <a:t>261.93</a:t>
                      </a:r>
                      <a:endParaRPr lang="en-C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1645920" rtl="0" eaLnBrk="1" latinLnBrk="0" hangingPunct="1">
                        <a:defRPr sz="3240" kern="1200">
                          <a:solidFill>
                            <a:schemeClr val="dk1"/>
                          </a:solidFill>
                          <a:latin typeface="Calibri"/>
                        </a:defRPr>
                      </a:lvl1pPr>
                      <a:lvl2pPr marL="822960" algn="l" defTabSz="1645920" rtl="0" eaLnBrk="1" latinLnBrk="0" hangingPunct="1">
                        <a:defRPr sz="3240" kern="1200">
                          <a:solidFill>
                            <a:schemeClr val="dk1"/>
                          </a:solidFill>
                          <a:latin typeface="Calibri"/>
                        </a:defRPr>
                      </a:lvl2pPr>
                      <a:lvl3pPr marL="1645920" algn="l" defTabSz="1645920" rtl="0" eaLnBrk="1" latinLnBrk="0" hangingPunct="1">
                        <a:defRPr sz="3240" kern="1200">
                          <a:solidFill>
                            <a:schemeClr val="dk1"/>
                          </a:solidFill>
                          <a:latin typeface="Calibri"/>
                        </a:defRPr>
                      </a:lvl3pPr>
                      <a:lvl4pPr marL="2468880" algn="l" defTabSz="1645920" rtl="0" eaLnBrk="1" latinLnBrk="0" hangingPunct="1">
                        <a:defRPr sz="3240" kern="1200">
                          <a:solidFill>
                            <a:schemeClr val="dk1"/>
                          </a:solidFill>
                          <a:latin typeface="Calibri"/>
                        </a:defRPr>
                      </a:lvl4pPr>
                      <a:lvl5pPr marL="3291840" algn="l" defTabSz="1645920" rtl="0" eaLnBrk="1" latinLnBrk="0" hangingPunct="1">
                        <a:defRPr sz="3240" kern="1200">
                          <a:solidFill>
                            <a:schemeClr val="dk1"/>
                          </a:solidFill>
                          <a:latin typeface="Calibri"/>
                        </a:defRPr>
                      </a:lvl5pPr>
                      <a:lvl6pPr marL="4114800" algn="l" defTabSz="1645920" rtl="0" eaLnBrk="1" latinLnBrk="0" hangingPunct="1">
                        <a:defRPr sz="3240" kern="1200">
                          <a:solidFill>
                            <a:schemeClr val="dk1"/>
                          </a:solidFill>
                          <a:latin typeface="Calibri"/>
                        </a:defRPr>
                      </a:lvl6pPr>
                      <a:lvl7pPr marL="4937760" algn="l" defTabSz="1645920" rtl="0" eaLnBrk="1" latinLnBrk="0" hangingPunct="1">
                        <a:defRPr sz="3240" kern="1200">
                          <a:solidFill>
                            <a:schemeClr val="dk1"/>
                          </a:solidFill>
                          <a:latin typeface="Calibri"/>
                        </a:defRPr>
                      </a:lvl7pPr>
                      <a:lvl8pPr marL="5760720" algn="l" defTabSz="1645920" rtl="0" eaLnBrk="1" latinLnBrk="0" hangingPunct="1">
                        <a:defRPr sz="3240" kern="1200">
                          <a:solidFill>
                            <a:schemeClr val="dk1"/>
                          </a:solidFill>
                          <a:latin typeface="Calibri"/>
                        </a:defRPr>
                      </a:lvl8pPr>
                      <a:lvl9pPr marL="6583680" algn="l" defTabSz="1645920" rtl="0" eaLnBrk="1" latinLnBrk="0" hangingPunct="1">
                        <a:defRPr sz="3240" kern="1200">
                          <a:solidFill>
                            <a:schemeClr val="dk1"/>
                          </a:solidFill>
                          <a:latin typeface="Calibri"/>
                        </a:defRPr>
                      </a:lvl9pPr>
                    </a:lstStyle>
                    <a:p>
                      <a:pPr marL="0" marR="0" algn="ctr">
                        <a:lnSpc>
                          <a:spcPct val="115000"/>
                        </a:lnSpc>
                        <a:spcBef>
                          <a:spcPts val="0"/>
                        </a:spcBef>
                        <a:spcAft>
                          <a:spcPts val="0"/>
                        </a:spcAft>
                      </a:pPr>
                      <a:r>
                        <a:rPr lang="en-CA" sz="1400">
                          <a:effectLst/>
                          <a:latin typeface="Arial" panose="020B0604020202020204" pitchFamily="34" charset="0"/>
                          <a:ea typeface="Times New Roman" panose="02020603050405020304" pitchFamily="18" charset="0"/>
                          <a:cs typeface="Arial" panose="020B0604020202020204" pitchFamily="34" charset="0"/>
                        </a:rPr>
                        <a:t>-1.85</a:t>
                      </a:r>
                      <a:endParaRPr lang="en-C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1645920" rtl="0" eaLnBrk="1" latinLnBrk="0" hangingPunct="1">
                        <a:defRPr sz="3240" kern="1200">
                          <a:solidFill>
                            <a:schemeClr val="dk1"/>
                          </a:solidFill>
                          <a:latin typeface="Calibri"/>
                        </a:defRPr>
                      </a:lvl1pPr>
                      <a:lvl2pPr marL="822960" algn="l" defTabSz="1645920" rtl="0" eaLnBrk="1" latinLnBrk="0" hangingPunct="1">
                        <a:defRPr sz="3240" kern="1200">
                          <a:solidFill>
                            <a:schemeClr val="dk1"/>
                          </a:solidFill>
                          <a:latin typeface="Calibri"/>
                        </a:defRPr>
                      </a:lvl2pPr>
                      <a:lvl3pPr marL="1645920" algn="l" defTabSz="1645920" rtl="0" eaLnBrk="1" latinLnBrk="0" hangingPunct="1">
                        <a:defRPr sz="3240" kern="1200">
                          <a:solidFill>
                            <a:schemeClr val="dk1"/>
                          </a:solidFill>
                          <a:latin typeface="Calibri"/>
                        </a:defRPr>
                      </a:lvl3pPr>
                      <a:lvl4pPr marL="2468880" algn="l" defTabSz="1645920" rtl="0" eaLnBrk="1" latinLnBrk="0" hangingPunct="1">
                        <a:defRPr sz="3240" kern="1200">
                          <a:solidFill>
                            <a:schemeClr val="dk1"/>
                          </a:solidFill>
                          <a:latin typeface="Calibri"/>
                        </a:defRPr>
                      </a:lvl4pPr>
                      <a:lvl5pPr marL="3291840" algn="l" defTabSz="1645920" rtl="0" eaLnBrk="1" latinLnBrk="0" hangingPunct="1">
                        <a:defRPr sz="3240" kern="1200">
                          <a:solidFill>
                            <a:schemeClr val="dk1"/>
                          </a:solidFill>
                          <a:latin typeface="Calibri"/>
                        </a:defRPr>
                      </a:lvl5pPr>
                      <a:lvl6pPr marL="4114800" algn="l" defTabSz="1645920" rtl="0" eaLnBrk="1" latinLnBrk="0" hangingPunct="1">
                        <a:defRPr sz="3240" kern="1200">
                          <a:solidFill>
                            <a:schemeClr val="dk1"/>
                          </a:solidFill>
                          <a:latin typeface="Calibri"/>
                        </a:defRPr>
                      </a:lvl6pPr>
                      <a:lvl7pPr marL="4937760" algn="l" defTabSz="1645920" rtl="0" eaLnBrk="1" latinLnBrk="0" hangingPunct="1">
                        <a:defRPr sz="3240" kern="1200">
                          <a:solidFill>
                            <a:schemeClr val="dk1"/>
                          </a:solidFill>
                          <a:latin typeface="Calibri"/>
                        </a:defRPr>
                      </a:lvl7pPr>
                      <a:lvl8pPr marL="5760720" algn="l" defTabSz="1645920" rtl="0" eaLnBrk="1" latinLnBrk="0" hangingPunct="1">
                        <a:defRPr sz="3240" kern="1200">
                          <a:solidFill>
                            <a:schemeClr val="dk1"/>
                          </a:solidFill>
                          <a:latin typeface="Calibri"/>
                        </a:defRPr>
                      </a:lvl8pPr>
                      <a:lvl9pPr marL="6583680" algn="l" defTabSz="1645920" rtl="0" eaLnBrk="1" latinLnBrk="0" hangingPunct="1">
                        <a:defRPr sz="3240" kern="1200">
                          <a:solidFill>
                            <a:schemeClr val="dk1"/>
                          </a:solidFill>
                          <a:latin typeface="Calibri"/>
                        </a:defRPr>
                      </a:lvl9pPr>
                    </a:lstStyle>
                    <a:p>
                      <a:pPr marL="0" marR="0" algn="ctr">
                        <a:lnSpc>
                          <a:spcPct val="115000"/>
                        </a:lnSpc>
                        <a:spcBef>
                          <a:spcPts val="0"/>
                        </a:spcBef>
                        <a:spcAft>
                          <a:spcPts val="0"/>
                        </a:spcAft>
                      </a:pPr>
                      <a:r>
                        <a:rPr lang="en-CA" sz="1400">
                          <a:effectLst/>
                          <a:latin typeface="Arial" panose="020B0604020202020204" pitchFamily="34" charset="0"/>
                          <a:ea typeface="Times New Roman" panose="02020603050405020304" pitchFamily="18" charset="0"/>
                          <a:cs typeface="Arial" panose="020B0604020202020204" pitchFamily="34" charset="0"/>
                        </a:rPr>
                        <a:t>N/A</a:t>
                      </a:r>
                      <a:endParaRPr lang="en-C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2832232791"/>
                  </a:ext>
                </a:extLst>
              </a:tr>
              <a:tr h="370840">
                <a:tc>
                  <a:txBody>
                    <a:bodyPr/>
                    <a:lstStyle>
                      <a:lvl1pPr marL="0" algn="l" defTabSz="1645920" rtl="0" eaLnBrk="1" latinLnBrk="0" hangingPunct="1">
                        <a:defRPr sz="3240" kern="1200">
                          <a:solidFill>
                            <a:schemeClr val="dk1"/>
                          </a:solidFill>
                          <a:latin typeface="Calibri"/>
                        </a:defRPr>
                      </a:lvl1pPr>
                      <a:lvl2pPr marL="822960" algn="l" defTabSz="1645920" rtl="0" eaLnBrk="1" latinLnBrk="0" hangingPunct="1">
                        <a:defRPr sz="3240" kern="1200">
                          <a:solidFill>
                            <a:schemeClr val="dk1"/>
                          </a:solidFill>
                          <a:latin typeface="Calibri"/>
                        </a:defRPr>
                      </a:lvl2pPr>
                      <a:lvl3pPr marL="1645920" algn="l" defTabSz="1645920" rtl="0" eaLnBrk="1" latinLnBrk="0" hangingPunct="1">
                        <a:defRPr sz="3240" kern="1200">
                          <a:solidFill>
                            <a:schemeClr val="dk1"/>
                          </a:solidFill>
                          <a:latin typeface="Calibri"/>
                        </a:defRPr>
                      </a:lvl3pPr>
                      <a:lvl4pPr marL="2468880" algn="l" defTabSz="1645920" rtl="0" eaLnBrk="1" latinLnBrk="0" hangingPunct="1">
                        <a:defRPr sz="3240" kern="1200">
                          <a:solidFill>
                            <a:schemeClr val="dk1"/>
                          </a:solidFill>
                          <a:latin typeface="Calibri"/>
                        </a:defRPr>
                      </a:lvl4pPr>
                      <a:lvl5pPr marL="3291840" algn="l" defTabSz="1645920" rtl="0" eaLnBrk="1" latinLnBrk="0" hangingPunct="1">
                        <a:defRPr sz="3240" kern="1200">
                          <a:solidFill>
                            <a:schemeClr val="dk1"/>
                          </a:solidFill>
                          <a:latin typeface="Calibri"/>
                        </a:defRPr>
                      </a:lvl5pPr>
                      <a:lvl6pPr marL="4114800" algn="l" defTabSz="1645920" rtl="0" eaLnBrk="1" latinLnBrk="0" hangingPunct="1">
                        <a:defRPr sz="3240" kern="1200">
                          <a:solidFill>
                            <a:schemeClr val="dk1"/>
                          </a:solidFill>
                          <a:latin typeface="Calibri"/>
                        </a:defRPr>
                      </a:lvl6pPr>
                      <a:lvl7pPr marL="4937760" algn="l" defTabSz="1645920" rtl="0" eaLnBrk="1" latinLnBrk="0" hangingPunct="1">
                        <a:defRPr sz="3240" kern="1200">
                          <a:solidFill>
                            <a:schemeClr val="dk1"/>
                          </a:solidFill>
                          <a:latin typeface="Calibri"/>
                        </a:defRPr>
                      </a:lvl7pPr>
                      <a:lvl8pPr marL="5760720" algn="l" defTabSz="1645920" rtl="0" eaLnBrk="1" latinLnBrk="0" hangingPunct="1">
                        <a:defRPr sz="3240" kern="1200">
                          <a:solidFill>
                            <a:schemeClr val="dk1"/>
                          </a:solidFill>
                          <a:latin typeface="Calibri"/>
                        </a:defRPr>
                      </a:lvl8pPr>
                      <a:lvl9pPr marL="6583680" algn="l" defTabSz="1645920" rtl="0" eaLnBrk="1" latinLnBrk="0" hangingPunct="1">
                        <a:defRPr sz="3240" kern="1200">
                          <a:solidFill>
                            <a:schemeClr val="dk1"/>
                          </a:solidFill>
                          <a:latin typeface="Calibri"/>
                        </a:defRPr>
                      </a:lvl9pPr>
                    </a:lstStyle>
                    <a:p>
                      <a:pPr marL="0" marR="0" algn="ctr">
                        <a:lnSpc>
                          <a:spcPct val="115000"/>
                        </a:lnSpc>
                        <a:spcBef>
                          <a:spcPts val="0"/>
                        </a:spcBef>
                        <a:spcAft>
                          <a:spcPts val="0"/>
                        </a:spcAft>
                      </a:pPr>
                      <a:r>
                        <a:rPr lang="en-CA" sz="1400" b="1">
                          <a:effectLst/>
                          <a:latin typeface="Arial" panose="020B0604020202020204" pitchFamily="34" charset="0"/>
                          <a:ea typeface="Times New Roman" panose="02020603050405020304" pitchFamily="18" charset="0"/>
                          <a:cs typeface="Arial" panose="020B0604020202020204" pitchFamily="34" charset="0"/>
                        </a:rPr>
                        <a:t>Regional </a:t>
                      </a:r>
                      <a:endParaRPr lang="en-C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1645920" rtl="0" eaLnBrk="1" latinLnBrk="0" hangingPunct="1">
                        <a:defRPr sz="3240" kern="1200">
                          <a:solidFill>
                            <a:schemeClr val="dk1"/>
                          </a:solidFill>
                          <a:latin typeface="Calibri"/>
                        </a:defRPr>
                      </a:lvl1pPr>
                      <a:lvl2pPr marL="822960" algn="l" defTabSz="1645920" rtl="0" eaLnBrk="1" latinLnBrk="0" hangingPunct="1">
                        <a:defRPr sz="3240" kern="1200">
                          <a:solidFill>
                            <a:schemeClr val="dk1"/>
                          </a:solidFill>
                          <a:latin typeface="Calibri"/>
                        </a:defRPr>
                      </a:lvl2pPr>
                      <a:lvl3pPr marL="1645920" algn="l" defTabSz="1645920" rtl="0" eaLnBrk="1" latinLnBrk="0" hangingPunct="1">
                        <a:defRPr sz="3240" kern="1200">
                          <a:solidFill>
                            <a:schemeClr val="dk1"/>
                          </a:solidFill>
                          <a:latin typeface="Calibri"/>
                        </a:defRPr>
                      </a:lvl3pPr>
                      <a:lvl4pPr marL="2468880" algn="l" defTabSz="1645920" rtl="0" eaLnBrk="1" latinLnBrk="0" hangingPunct="1">
                        <a:defRPr sz="3240" kern="1200">
                          <a:solidFill>
                            <a:schemeClr val="dk1"/>
                          </a:solidFill>
                          <a:latin typeface="Calibri"/>
                        </a:defRPr>
                      </a:lvl4pPr>
                      <a:lvl5pPr marL="3291840" algn="l" defTabSz="1645920" rtl="0" eaLnBrk="1" latinLnBrk="0" hangingPunct="1">
                        <a:defRPr sz="3240" kern="1200">
                          <a:solidFill>
                            <a:schemeClr val="dk1"/>
                          </a:solidFill>
                          <a:latin typeface="Calibri"/>
                        </a:defRPr>
                      </a:lvl5pPr>
                      <a:lvl6pPr marL="4114800" algn="l" defTabSz="1645920" rtl="0" eaLnBrk="1" latinLnBrk="0" hangingPunct="1">
                        <a:defRPr sz="3240" kern="1200">
                          <a:solidFill>
                            <a:schemeClr val="dk1"/>
                          </a:solidFill>
                          <a:latin typeface="Calibri"/>
                        </a:defRPr>
                      </a:lvl6pPr>
                      <a:lvl7pPr marL="4937760" algn="l" defTabSz="1645920" rtl="0" eaLnBrk="1" latinLnBrk="0" hangingPunct="1">
                        <a:defRPr sz="3240" kern="1200">
                          <a:solidFill>
                            <a:schemeClr val="dk1"/>
                          </a:solidFill>
                          <a:latin typeface="Calibri"/>
                        </a:defRPr>
                      </a:lvl7pPr>
                      <a:lvl8pPr marL="5760720" algn="l" defTabSz="1645920" rtl="0" eaLnBrk="1" latinLnBrk="0" hangingPunct="1">
                        <a:defRPr sz="3240" kern="1200">
                          <a:solidFill>
                            <a:schemeClr val="dk1"/>
                          </a:solidFill>
                          <a:latin typeface="Calibri"/>
                        </a:defRPr>
                      </a:lvl8pPr>
                      <a:lvl9pPr marL="6583680" algn="l" defTabSz="1645920" rtl="0" eaLnBrk="1" latinLnBrk="0" hangingPunct="1">
                        <a:defRPr sz="3240" kern="1200">
                          <a:solidFill>
                            <a:schemeClr val="dk1"/>
                          </a:solidFill>
                          <a:latin typeface="Calibri"/>
                        </a:defRPr>
                      </a:lvl9pPr>
                    </a:lstStyle>
                    <a:p>
                      <a:pPr marL="0" marR="0" algn="ctr">
                        <a:lnSpc>
                          <a:spcPct val="115000"/>
                        </a:lnSpc>
                        <a:spcBef>
                          <a:spcPts val="0"/>
                        </a:spcBef>
                        <a:spcAft>
                          <a:spcPts val="0"/>
                        </a:spcAft>
                      </a:pPr>
                      <a:r>
                        <a:rPr lang="en-CA" sz="1400">
                          <a:effectLst/>
                          <a:latin typeface="Arial" panose="020B0604020202020204" pitchFamily="34" charset="0"/>
                          <a:ea typeface="Times New Roman" panose="02020603050405020304" pitchFamily="18" charset="0"/>
                          <a:cs typeface="Arial" panose="020B0604020202020204" pitchFamily="34" charset="0"/>
                        </a:rPr>
                        <a:t>68.43</a:t>
                      </a:r>
                      <a:endParaRPr lang="en-C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1645920" rtl="0" eaLnBrk="1" latinLnBrk="0" hangingPunct="1">
                        <a:defRPr sz="3240" kern="1200">
                          <a:solidFill>
                            <a:schemeClr val="dk1"/>
                          </a:solidFill>
                          <a:latin typeface="Calibri"/>
                        </a:defRPr>
                      </a:lvl1pPr>
                      <a:lvl2pPr marL="822960" algn="l" defTabSz="1645920" rtl="0" eaLnBrk="1" latinLnBrk="0" hangingPunct="1">
                        <a:defRPr sz="3240" kern="1200">
                          <a:solidFill>
                            <a:schemeClr val="dk1"/>
                          </a:solidFill>
                          <a:latin typeface="Calibri"/>
                        </a:defRPr>
                      </a:lvl2pPr>
                      <a:lvl3pPr marL="1645920" algn="l" defTabSz="1645920" rtl="0" eaLnBrk="1" latinLnBrk="0" hangingPunct="1">
                        <a:defRPr sz="3240" kern="1200">
                          <a:solidFill>
                            <a:schemeClr val="dk1"/>
                          </a:solidFill>
                          <a:latin typeface="Calibri"/>
                        </a:defRPr>
                      </a:lvl3pPr>
                      <a:lvl4pPr marL="2468880" algn="l" defTabSz="1645920" rtl="0" eaLnBrk="1" latinLnBrk="0" hangingPunct="1">
                        <a:defRPr sz="3240" kern="1200">
                          <a:solidFill>
                            <a:schemeClr val="dk1"/>
                          </a:solidFill>
                          <a:latin typeface="Calibri"/>
                        </a:defRPr>
                      </a:lvl4pPr>
                      <a:lvl5pPr marL="3291840" algn="l" defTabSz="1645920" rtl="0" eaLnBrk="1" latinLnBrk="0" hangingPunct="1">
                        <a:defRPr sz="3240" kern="1200">
                          <a:solidFill>
                            <a:schemeClr val="dk1"/>
                          </a:solidFill>
                          <a:latin typeface="Calibri"/>
                        </a:defRPr>
                      </a:lvl5pPr>
                      <a:lvl6pPr marL="4114800" algn="l" defTabSz="1645920" rtl="0" eaLnBrk="1" latinLnBrk="0" hangingPunct="1">
                        <a:defRPr sz="3240" kern="1200">
                          <a:solidFill>
                            <a:schemeClr val="dk1"/>
                          </a:solidFill>
                          <a:latin typeface="Calibri"/>
                        </a:defRPr>
                      </a:lvl6pPr>
                      <a:lvl7pPr marL="4937760" algn="l" defTabSz="1645920" rtl="0" eaLnBrk="1" latinLnBrk="0" hangingPunct="1">
                        <a:defRPr sz="3240" kern="1200">
                          <a:solidFill>
                            <a:schemeClr val="dk1"/>
                          </a:solidFill>
                          <a:latin typeface="Calibri"/>
                        </a:defRPr>
                      </a:lvl7pPr>
                      <a:lvl8pPr marL="5760720" algn="l" defTabSz="1645920" rtl="0" eaLnBrk="1" latinLnBrk="0" hangingPunct="1">
                        <a:defRPr sz="3240" kern="1200">
                          <a:solidFill>
                            <a:schemeClr val="dk1"/>
                          </a:solidFill>
                          <a:latin typeface="Calibri"/>
                        </a:defRPr>
                      </a:lvl8pPr>
                      <a:lvl9pPr marL="6583680" algn="l" defTabSz="1645920" rtl="0" eaLnBrk="1" latinLnBrk="0" hangingPunct="1">
                        <a:defRPr sz="3240" kern="1200">
                          <a:solidFill>
                            <a:schemeClr val="dk1"/>
                          </a:solidFill>
                          <a:latin typeface="Calibri"/>
                        </a:defRPr>
                      </a:lvl9pPr>
                    </a:lstStyle>
                    <a:p>
                      <a:pPr marL="0" marR="0" algn="ctr">
                        <a:lnSpc>
                          <a:spcPct val="115000"/>
                        </a:lnSpc>
                        <a:spcBef>
                          <a:spcPts val="0"/>
                        </a:spcBef>
                        <a:spcAft>
                          <a:spcPts val="0"/>
                        </a:spcAft>
                      </a:pPr>
                      <a:r>
                        <a:rPr lang="en-CA" sz="1400">
                          <a:effectLst/>
                          <a:latin typeface="Arial" panose="020B0604020202020204" pitchFamily="34" charset="0"/>
                          <a:ea typeface="Times New Roman" panose="02020603050405020304" pitchFamily="18" charset="0"/>
                          <a:cs typeface="Arial" panose="020B0604020202020204" pitchFamily="34" charset="0"/>
                        </a:rPr>
                        <a:t>266.97</a:t>
                      </a:r>
                      <a:endParaRPr lang="en-C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1645920" rtl="0" eaLnBrk="1" latinLnBrk="0" hangingPunct="1">
                        <a:defRPr sz="3240" kern="1200">
                          <a:solidFill>
                            <a:schemeClr val="dk1"/>
                          </a:solidFill>
                          <a:latin typeface="Calibri"/>
                        </a:defRPr>
                      </a:lvl1pPr>
                      <a:lvl2pPr marL="822960" algn="l" defTabSz="1645920" rtl="0" eaLnBrk="1" latinLnBrk="0" hangingPunct="1">
                        <a:defRPr sz="3240" kern="1200">
                          <a:solidFill>
                            <a:schemeClr val="dk1"/>
                          </a:solidFill>
                          <a:latin typeface="Calibri"/>
                        </a:defRPr>
                      </a:lvl2pPr>
                      <a:lvl3pPr marL="1645920" algn="l" defTabSz="1645920" rtl="0" eaLnBrk="1" latinLnBrk="0" hangingPunct="1">
                        <a:defRPr sz="3240" kern="1200">
                          <a:solidFill>
                            <a:schemeClr val="dk1"/>
                          </a:solidFill>
                          <a:latin typeface="Calibri"/>
                        </a:defRPr>
                      </a:lvl3pPr>
                      <a:lvl4pPr marL="2468880" algn="l" defTabSz="1645920" rtl="0" eaLnBrk="1" latinLnBrk="0" hangingPunct="1">
                        <a:defRPr sz="3240" kern="1200">
                          <a:solidFill>
                            <a:schemeClr val="dk1"/>
                          </a:solidFill>
                          <a:latin typeface="Calibri"/>
                        </a:defRPr>
                      </a:lvl4pPr>
                      <a:lvl5pPr marL="3291840" algn="l" defTabSz="1645920" rtl="0" eaLnBrk="1" latinLnBrk="0" hangingPunct="1">
                        <a:defRPr sz="3240" kern="1200">
                          <a:solidFill>
                            <a:schemeClr val="dk1"/>
                          </a:solidFill>
                          <a:latin typeface="Calibri"/>
                        </a:defRPr>
                      </a:lvl5pPr>
                      <a:lvl6pPr marL="4114800" algn="l" defTabSz="1645920" rtl="0" eaLnBrk="1" latinLnBrk="0" hangingPunct="1">
                        <a:defRPr sz="3240" kern="1200">
                          <a:solidFill>
                            <a:schemeClr val="dk1"/>
                          </a:solidFill>
                          <a:latin typeface="Calibri"/>
                        </a:defRPr>
                      </a:lvl6pPr>
                      <a:lvl7pPr marL="4937760" algn="l" defTabSz="1645920" rtl="0" eaLnBrk="1" latinLnBrk="0" hangingPunct="1">
                        <a:defRPr sz="3240" kern="1200">
                          <a:solidFill>
                            <a:schemeClr val="dk1"/>
                          </a:solidFill>
                          <a:latin typeface="Calibri"/>
                        </a:defRPr>
                      </a:lvl7pPr>
                      <a:lvl8pPr marL="5760720" algn="l" defTabSz="1645920" rtl="0" eaLnBrk="1" latinLnBrk="0" hangingPunct="1">
                        <a:defRPr sz="3240" kern="1200">
                          <a:solidFill>
                            <a:schemeClr val="dk1"/>
                          </a:solidFill>
                          <a:latin typeface="Calibri"/>
                        </a:defRPr>
                      </a:lvl8pPr>
                      <a:lvl9pPr marL="6583680" algn="l" defTabSz="1645920" rtl="0" eaLnBrk="1" latinLnBrk="0" hangingPunct="1">
                        <a:defRPr sz="3240" kern="1200">
                          <a:solidFill>
                            <a:schemeClr val="dk1"/>
                          </a:solidFill>
                          <a:latin typeface="Calibri"/>
                        </a:defRPr>
                      </a:lvl9pPr>
                    </a:lstStyle>
                    <a:p>
                      <a:pPr marL="0" marR="0" algn="ctr">
                        <a:lnSpc>
                          <a:spcPct val="115000"/>
                        </a:lnSpc>
                        <a:spcBef>
                          <a:spcPts val="0"/>
                        </a:spcBef>
                        <a:spcAft>
                          <a:spcPts val="0"/>
                        </a:spcAft>
                      </a:pPr>
                      <a:r>
                        <a:rPr lang="en-CA" sz="1400">
                          <a:effectLst/>
                          <a:latin typeface="Arial" panose="020B0604020202020204" pitchFamily="34" charset="0"/>
                          <a:ea typeface="Times New Roman" panose="02020603050405020304" pitchFamily="18" charset="0"/>
                          <a:cs typeface="Arial" panose="020B0604020202020204" pitchFamily="34" charset="0"/>
                        </a:rPr>
                        <a:t>N/A</a:t>
                      </a:r>
                      <a:endParaRPr lang="en-CA"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1645920" rtl="0" eaLnBrk="1" latinLnBrk="0" hangingPunct="1">
                        <a:defRPr sz="3240" kern="1200">
                          <a:solidFill>
                            <a:schemeClr val="dk1"/>
                          </a:solidFill>
                          <a:latin typeface="Calibri"/>
                        </a:defRPr>
                      </a:lvl1pPr>
                      <a:lvl2pPr marL="822960" algn="l" defTabSz="1645920" rtl="0" eaLnBrk="1" latinLnBrk="0" hangingPunct="1">
                        <a:defRPr sz="3240" kern="1200">
                          <a:solidFill>
                            <a:schemeClr val="dk1"/>
                          </a:solidFill>
                          <a:latin typeface="Calibri"/>
                        </a:defRPr>
                      </a:lvl2pPr>
                      <a:lvl3pPr marL="1645920" algn="l" defTabSz="1645920" rtl="0" eaLnBrk="1" latinLnBrk="0" hangingPunct="1">
                        <a:defRPr sz="3240" kern="1200">
                          <a:solidFill>
                            <a:schemeClr val="dk1"/>
                          </a:solidFill>
                          <a:latin typeface="Calibri"/>
                        </a:defRPr>
                      </a:lvl3pPr>
                      <a:lvl4pPr marL="2468880" algn="l" defTabSz="1645920" rtl="0" eaLnBrk="1" latinLnBrk="0" hangingPunct="1">
                        <a:defRPr sz="3240" kern="1200">
                          <a:solidFill>
                            <a:schemeClr val="dk1"/>
                          </a:solidFill>
                          <a:latin typeface="Calibri"/>
                        </a:defRPr>
                      </a:lvl4pPr>
                      <a:lvl5pPr marL="3291840" algn="l" defTabSz="1645920" rtl="0" eaLnBrk="1" latinLnBrk="0" hangingPunct="1">
                        <a:defRPr sz="3240" kern="1200">
                          <a:solidFill>
                            <a:schemeClr val="dk1"/>
                          </a:solidFill>
                          <a:latin typeface="Calibri"/>
                        </a:defRPr>
                      </a:lvl5pPr>
                      <a:lvl6pPr marL="4114800" algn="l" defTabSz="1645920" rtl="0" eaLnBrk="1" latinLnBrk="0" hangingPunct="1">
                        <a:defRPr sz="3240" kern="1200">
                          <a:solidFill>
                            <a:schemeClr val="dk1"/>
                          </a:solidFill>
                          <a:latin typeface="Calibri"/>
                        </a:defRPr>
                      </a:lvl6pPr>
                      <a:lvl7pPr marL="4937760" algn="l" defTabSz="1645920" rtl="0" eaLnBrk="1" latinLnBrk="0" hangingPunct="1">
                        <a:defRPr sz="3240" kern="1200">
                          <a:solidFill>
                            <a:schemeClr val="dk1"/>
                          </a:solidFill>
                          <a:latin typeface="Calibri"/>
                        </a:defRPr>
                      </a:lvl7pPr>
                      <a:lvl8pPr marL="5760720" algn="l" defTabSz="1645920" rtl="0" eaLnBrk="1" latinLnBrk="0" hangingPunct="1">
                        <a:defRPr sz="3240" kern="1200">
                          <a:solidFill>
                            <a:schemeClr val="dk1"/>
                          </a:solidFill>
                          <a:latin typeface="Calibri"/>
                        </a:defRPr>
                      </a:lvl8pPr>
                      <a:lvl9pPr marL="6583680" algn="l" defTabSz="1645920" rtl="0" eaLnBrk="1" latinLnBrk="0" hangingPunct="1">
                        <a:defRPr sz="3240" kern="1200">
                          <a:solidFill>
                            <a:schemeClr val="dk1"/>
                          </a:solidFill>
                          <a:latin typeface="Calibri"/>
                        </a:defRPr>
                      </a:lvl9pPr>
                    </a:lstStyle>
                    <a:p>
                      <a:pPr marL="0" marR="0" algn="ctr">
                        <a:lnSpc>
                          <a:spcPct val="115000"/>
                        </a:lnSpc>
                        <a:spcBef>
                          <a:spcPts val="0"/>
                        </a:spcBef>
                        <a:spcAft>
                          <a:spcPts val="0"/>
                        </a:spcAft>
                      </a:pPr>
                      <a:r>
                        <a:rPr lang="en-CA" sz="1400">
                          <a:effectLst/>
                          <a:latin typeface="Arial" panose="020B0604020202020204" pitchFamily="34" charset="0"/>
                          <a:ea typeface="Times New Roman" panose="02020603050405020304" pitchFamily="18" charset="0"/>
                          <a:cs typeface="Times New Roman" panose="02020603050405020304" pitchFamily="18" charset="0"/>
                        </a:rPr>
                        <a:t>4.57</a:t>
                      </a: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extLst>
                  <a:ext uri="{0D108BD9-81ED-4DB2-BD59-A6C34878D82A}">
                    <a16:rowId xmlns:a16="http://schemas.microsoft.com/office/drawing/2014/main" val="31870207"/>
                  </a:ext>
                </a:extLst>
              </a:tr>
            </a:tbl>
          </a:graphicData>
        </a:graphic>
      </p:graphicFrame>
      <p:pic>
        <p:nvPicPr>
          <p:cNvPr id="22" name="Audio 21">
            <a:hlinkClick r:id="" action="ppaction://media"/>
            <a:extLst>
              <a:ext uri="{FF2B5EF4-FFF2-40B4-BE49-F238E27FC236}">
                <a16:creationId xmlns:a16="http://schemas.microsoft.com/office/drawing/2014/main" id="{21AE19EA-4667-F146-B55C-4287FA961CD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405625" t="-405625" r="-405625" b="-405625"/>
          <a:stretch>
            <a:fillRect/>
          </a:stretch>
        </p:blipFill>
        <p:spPr>
          <a:xfrm>
            <a:off x="12607747" y="8492947"/>
            <a:ext cx="3703320" cy="3703320"/>
          </a:xfrm>
          <a:prstGeom prst="ellipse">
            <a:avLst/>
          </a:prstGeom>
        </p:spPr>
      </p:pic>
    </p:spTree>
    <p:extLst>
      <p:ext uri="{BB962C8B-B14F-4D97-AF65-F5344CB8AC3E}">
        <p14:creationId xmlns:p14="http://schemas.microsoft.com/office/powerpoint/2010/main" val="128216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1BFF913-9AEF-4276-89FF-3BE5A37FFC46}"/>
              </a:ext>
            </a:extLst>
          </p:cNvPr>
          <p:cNvSpPr/>
          <p:nvPr/>
        </p:nvSpPr>
        <p:spPr>
          <a:xfrm>
            <a:off x="8479960" y="6597894"/>
            <a:ext cx="8392160" cy="5816977"/>
          </a:xfrm>
          <a:prstGeom prst="rect">
            <a:avLst/>
          </a:prstGeom>
        </p:spPr>
        <p:txBody>
          <a:bodyPr wrap="square">
            <a:spAutoFit/>
          </a:bodyPr>
          <a:lstStyle/>
          <a:p>
            <a:pPr>
              <a:spcBef>
                <a:spcPts val="1200"/>
              </a:spcBef>
              <a:spcAft>
                <a:spcPts val="600"/>
              </a:spcAft>
            </a:pPr>
            <a:r>
              <a:rPr lang="en-US" sz="2400" b="1" dirty="0">
                <a:solidFill>
                  <a:schemeClr val="accent2"/>
                </a:solidFill>
              </a:rPr>
              <a:t>Region of Peel Official Plan</a:t>
            </a:r>
          </a:p>
          <a:p>
            <a:pPr marL="342900" indent="-342900">
              <a:spcBef>
                <a:spcPts val="1200"/>
              </a:spcBef>
              <a:spcAft>
                <a:spcPts val="600"/>
              </a:spcAft>
              <a:buFont typeface="Arial" panose="020B0604020202020204" pitchFamily="34" charset="0"/>
              <a:buChar char="•"/>
            </a:pPr>
            <a:r>
              <a:rPr lang="en-US" sz="2400" dirty="0">
                <a:solidFill>
                  <a:schemeClr val="accent2"/>
                </a:solidFill>
              </a:rPr>
              <a:t>All structures are within Natural Core Area within the Official Plan </a:t>
            </a:r>
            <a:r>
              <a:rPr lang="en-US" sz="2400" dirty="0" err="1">
                <a:solidFill>
                  <a:schemeClr val="accent2"/>
                </a:solidFill>
              </a:rPr>
              <a:t>Greenlands</a:t>
            </a:r>
            <a:r>
              <a:rPr lang="en-US" sz="2400" dirty="0">
                <a:solidFill>
                  <a:schemeClr val="accent2"/>
                </a:solidFill>
              </a:rPr>
              <a:t> System. </a:t>
            </a:r>
          </a:p>
          <a:p>
            <a:pPr marL="1126460" lvl="1" indent="-342900">
              <a:spcBef>
                <a:spcPts val="1200"/>
              </a:spcBef>
              <a:spcAft>
                <a:spcPts val="600"/>
              </a:spcAft>
              <a:buFont typeface="Arial" panose="020B0604020202020204" pitchFamily="34" charset="0"/>
              <a:buChar char="•"/>
            </a:pPr>
            <a:r>
              <a:rPr lang="en-US" sz="2400" dirty="0">
                <a:solidFill>
                  <a:schemeClr val="accent2"/>
                </a:solidFill>
              </a:rPr>
              <a:t>Infrastructure authorized under a pre-approved environmental assessment process may be permitted within the </a:t>
            </a:r>
            <a:r>
              <a:rPr lang="en-US" sz="2400" dirty="0" err="1">
                <a:solidFill>
                  <a:schemeClr val="accent2"/>
                </a:solidFill>
              </a:rPr>
              <a:t>Greenlands</a:t>
            </a:r>
            <a:r>
              <a:rPr lang="en-US" sz="2400" dirty="0">
                <a:solidFill>
                  <a:schemeClr val="accent2"/>
                </a:solidFill>
              </a:rPr>
              <a:t> designation </a:t>
            </a:r>
          </a:p>
          <a:p>
            <a:pPr>
              <a:spcBef>
                <a:spcPts val="1200"/>
              </a:spcBef>
              <a:spcAft>
                <a:spcPts val="600"/>
              </a:spcAft>
            </a:pPr>
            <a:r>
              <a:rPr lang="en-US" sz="2400" b="1" dirty="0">
                <a:solidFill>
                  <a:schemeClr val="accent2"/>
                </a:solidFill>
              </a:rPr>
              <a:t>Town of Caledon Official Plan</a:t>
            </a:r>
          </a:p>
          <a:p>
            <a:r>
              <a:rPr lang="en-US" sz="2400" dirty="0">
                <a:solidFill>
                  <a:schemeClr val="accent2"/>
                </a:solidFill>
              </a:rPr>
              <a:t>All structures are within the Official Plan Environmental Policy Area (</a:t>
            </a:r>
            <a:r>
              <a:rPr lang="en-US" sz="2400" dirty="0">
                <a:solidFill>
                  <a:schemeClr val="tx2"/>
                </a:solidFill>
              </a:rPr>
              <a:t>includes all Natural Core Areas and Natural Corridors)</a:t>
            </a:r>
          </a:p>
          <a:p>
            <a:pPr marL="1126460" lvl="1" indent="-342900">
              <a:buFont typeface="Arial" panose="020B0604020202020204" pitchFamily="34" charset="0"/>
              <a:buChar char="•"/>
            </a:pPr>
            <a:r>
              <a:rPr lang="en-US" sz="2400" dirty="0">
                <a:solidFill>
                  <a:schemeClr val="tx2"/>
                </a:solidFill>
              </a:rPr>
              <a:t>Essential infrastructure is permitted</a:t>
            </a:r>
          </a:p>
          <a:p>
            <a:endParaRPr lang="en-US" sz="2400" dirty="0">
              <a:solidFill>
                <a:schemeClr val="tx2"/>
              </a:solidFill>
            </a:endParaRPr>
          </a:p>
          <a:p>
            <a:pPr marL="1126460" lvl="1" indent="-342900">
              <a:spcBef>
                <a:spcPts val="1200"/>
              </a:spcBef>
              <a:spcAft>
                <a:spcPts val="600"/>
              </a:spcAft>
              <a:buFont typeface="Arial" panose="020B0604020202020204" pitchFamily="34" charset="0"/>
              <a:buChar char="•"/>
            </a:pPr>
            <a:endParaRPr lang="en-US" sz="2400" dirty="0">
              <a:solidFill>
                <a:schemeClr val="accent2"/>
              </a:solidFill>
            </a:endParaRPr>
          </a:p>
        </p:txBody>
      </p:sp>
      <p:sp>
        <p:nvSpPr>
          <p:cNvPr id="9" name="TextBox 8">
            <a:extLst>
              <a:ext uri="{FF2B5EF4-FFF2-40B4-BE49-F238E27FC236}">
                <a16:creationId xmlns:a16="http://schemas.microsoft.com/office/drawing/2014/main" id="{8D4D7C89-227D-437E-83D7-17FEDF409F90}"/>
              </a:ext>
            </a:extLst>
          </p:cNvPr>
          <p:cNvSpPr txBox="1"/>
          <p:nvPr/>
        </p:nvSpPr>
        <p:spPr>
          <a:xfrm>
            <a:off x="11990841" y="3054480"/>
            <a:ext cx="2681590" cy="2000548"/>
          </a:xfrm>
          <a:prstGeom prst="rect">
            <a:avLst/>
          </a:prstGeom>
          <a:noFill/>
        </p:spPr>
        <p:txBody>
          <a:bodyPr wrap="square" rtlCol="0">
            <a:spAutoFit/>
          </a:bodyPr>
          <a:lstStyle/>
          <a:p>
            <a:pPr algn="ctr"/>
            <a:r>
              <a:rPr lang="en-US">
                <a:solidFill>
                  <a:schemeClr val="bg1"/>
                </a:solidFill>
              </a:rPr>
              <a:t>Seasonal population/ fluctuating demand</a:t>
            </a:r>
          </a:p>
        </p:txBody>
      </p:sp>
      <p:sp>
        <p:nvSpPr>
          <p:cNvPr id="8" name="TextBox 7">
            <a:extLst>
              <a:ext uri="{FF2B5EF4-FFF2-40B4-BE49-F238E27FC236}">
                <a16:creationId xmlns:a16="http://schemas.microsoft.com/office/drawing/2014/main" id="{7C5A727A-04FC-48C5-A283-BC3B2AEC7029}"/>
              </a:ext>
            </a:extLst>
          </p:cNvPr>
          <p:cNvSpPr txBox="1"/>
          <p:nvPr/>
        </p:nvSpPr>
        <p:spPr>
          <a:xfrm>
            <a:off x="5724749" y="7471955"/>
            <a:ext cx="2132114" cy="2000548"/>
          </a:xfrm>
          <a:prstGeom prst="rect">
            <a:avLst/>
          </a:prstGeom>
          <a:noFill/>
        </p:spPr>
        <p:txBody>
          <a:bodyPr wrap="square" rtlCol="0">
            <a:spAutoFit/>
          </a:bodyPr>
          <a:lstStyle/>
          <a:p>
            <a:pPr algn="ctr"/>
            <a:r>
              <a:rPr lang="en-US">
                <a:solidFill>
                  <a:schemeClr val="bg1"/>
                </a:solidFill>
              </a:rPr>
              <a:t>No local water source- Oliphant</a:t>
            </a:r>
          </a:p>
        </p:txBody>
      </p:sp>
      <p:sp>
        <p:nvSpPr>
          <p:cNvPr id="39" name="TextBox 38">
            <a:extLst>
              <a:ext uri="{FF2B5EF4-FFF2-40B4-BE49-F238E27FC236}">
                <a16:creationId xmlns:a16="http://schemas.microsoft.com/office/drawing/2014/main" id="{95E43B76-F9CC-4C02-A564-983871768865}"/>
              </a:ext>
            </a:extLst>
          </p:cNvPr>
          <p:cNvSpPr txBox="1"/>
          <p:nvPr/>
        </p:nvSpPr>
        <p:spPr>
          <a:xfrm>
            <a:off x="1628807" y="8162286"/>
            <a:ext cx="2132114" cy="2000548"/>
          </a:xfrm>
          <a:prstGeom prst="rect">
            <a:avLst/>
          </a:prstGeom>
          <a:noFill/>
        </p:spPr>
        <p:txBody>
          <a:bodyPr wrap="square" rtlCol="0">
            <a:spAutoFit/>
          </a:bodyPr>
          <a:lstStyle/>
          <a:p>
            <a:pPr algn="ctr"/>
            <a:r>
              <a:rPr lang="en-US">
                <a:solidFill>
                  <a:schemeClr val="bg1"/>
                </a:solidFill>
              </a:rPr>
              <a:t>Small user base to defray fixed costs</a:t>
            </a:r>
          </a:p>
        </p:txBody>
      </p:sp>
      <p:sp>
        <p:nvSpPr>
          <p:cNvPr id="19" name="Subtitle 2">
            <a:extLst>
              <a:ext uri="{FF2B5EF4-FFF2-40B4-BE49-F238E27FC236}">
                <a16:creationId xmlns:a16="http://schemas.microsoft.com/office/drawing/2014/main" id="{B1F86711-27FA-4B56-9A58-8594B934BFF5}"/>
              </a:ext>
            </a:extLst>
          </p:cNvPr>
          <p:cNvSpPr txBox="1">
            <a:spLocks/>
          </p:cNvSpPr>
          <p:nvPr/>
        </p:nvSpPr>
        <p:spPr>
          <a:xfrm>
            <a:off x="499509" y="2022074"/>
            <a:ext cx="7620001" cy="1936444"/>
          </a:xfrm>
          <a:prstGeom prst="rect">
            <a:avLst/>
          </a:prstGeom>
          <a:ln>
            <a:noFill/>
          </a:ln>
        </p:spPr>
        <p:txBody>
          <a:bodyPr vert="horz" lIns="91440" tIns="45720" rIns="91440" bIns="45720" numCol="1"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1200"/>
              </a:spcBef>
              <a:spcAft>
                <a:spcPts val="600"/>
              </a:spcAft>
            </a:pPr>
            <a:r>
              <a:rPr lang="en-US">
                <a:solidFill>
                  <a:schemeClr val="accent2"/>
                </a:solidFill>
                <a:ea typeface="Times New Roman" panose="02020603050405020304" pitchFamily="18" charset="0"/>
                <a:sym typeface="SansSerif"/>
              </a:rPr>
              <a:t>The EA is guided by the Town’s strategic planning documents, including:</a:t>
            </a:r>
          </a:p>
          <a:p>
            <a:pPr marL="342900" indent="-342900" algn="l">
              <a:lnSpc>
                <a:spcPct val="100000"/>
              </a:lnSpc>
              <a:spcBef>
                <a:spcPts val="1200"/>
              </a:spcBef>
              <a:spcAft>
                <a:spcPts val="600"/>
              </a:spcAft>
              <a:buFont typeface="Arial" panose="020B0604020202020204" pitchFamily="34" charset="0"/>
              <a:buChar char="•"/>
            </a:pPr>
            <a:r>
              <a:rPr lang="en-US" sz="2400">
                <a:solidFill>
                  <a:schemeClr val="accent2"/>
                </a:solidFill>
                <a:ea typeface="Times New Roman" panose="02020603050405020304" pitchFamily="18" charset="0"/>
              </a:rPr>
              <a:t>Town of Caledon Official Plan (April, 2018)</a:t>
            </a:r>
            <a:endParaRPr lang="en-US">
              <a:solidFill>
                <a:schemeClr val="accent2"/>
              </a:solidFill>
            </a:endParaRPr>
          </a:p>
          <a:p>
            <a:pPr marL="342900" indent="-342900" algn="l">
              <a:lnSpc>
                <a:spcPct val="100000"/>
              </a:lnSpc>
              <a:spcBef>
                <a:spcPts val="1200"/>
              </a:spcBef>
              <a:spcAft>
                <a:spcPts val="600"/>
              </a:spcAft>
              <a:buFont typeface="Arial" panose="020B0604020202020204" pitchFamily="34" charset="0"/>
              <a:buChar char="•"/>
            </a:pPr>
            <a:r>
              <a:rPr lang="en-US" sz="2400">
                <a:solidFill>
                  <a:schemeClr val="tx2"/>
                </a:solidFill>
                <a:ea typeface="Times New Roman" panose="02020603050405020304" pitchFamily="18" charset="0"/>
              </a:rPr>
              <a:t>Town of Caledon </a:t>
            </a:r>
            <a:r>
              <a:rPr lang="en-US" sz="2400">
                <a:solidFill>
                  <a:schemeClr val="accent2"/>
                </a:solidFill>
                <a:ea typeface="Times New Roman" panose="02020603050405020304" pitchFamily="18" charset="0"/>
              </a:rPr>
              <a:t>Transportation Master Plan (October, 2017)</a:t>
            </a:r>
            <a:endParaRPr lang="en-US">
              <a:solidFill>
                <a:schemeClr val="accent2"/>
              </a:solidFill>
              <a:ea typeface="Times New Roman" panose="02020603050405020304" pitchFamily="18" charset="0"/>
            </a:endParaRPr>
          </a:p>
          <a:p>
            <a:pPr marL="342900" indent="-342900" algn="l">
              <a:lnSpc>
                <a:spcPct val="100000"/>
              </a:lnSpc>
              <a:spcBef>
                <a:spcPts val="1200"/>
              </a:spcBef>
              <a:spcAft>
                <a:spcPts val="600"/>
              </a:spcAft>
              <a:buFont typeface="Arial" panose="020B0604020202020204" pitchFamily="34" charset="0"/>
              <a:buChar char="•"/>
            </a:pPr>
            <a:r>
              <a:rPr lang="en-US" sz="2400">
                <a:solidFill>
                  <a:schemeClr val="accent2"/>
                </a:solidFill>
                <a:ea typeface="Times New Roman" panose="02020603050405020304" pitchFamily="18" charset="0"/>
              </a:rPr>
              <a:t>Provincial Standards and Design Guidelines</a:t>
            </a:r>
          </a:p>
          <a:p>
            <a:pPr lvl="0" algn="l">
              <a:lnSpc>
                <a:spcPct val="100000"/>
              </a:lnSpc>
              <a:spcBef>
                <a:spcPts val="0"/>
              </a:spcBef>
              <a:spcAft>
                <a:spcPts val="600"/>
              </a:spcAft>
            </a:pPr>
            <a:r>
              <a:rPr lang="en-US">
                <a:solidFill>
                  <a:schemeClr val="tx2"/>
                </a:solidFill>
              </a:rPr>
              <a:t>                                                                                                                                                                                                                                                                              </a:t>
            </a:r>
          </a:p>
          <a:p>
            <a:pPr algn="l">
              <a:lnSpc>
                <a:spcPct val="100000"/>
              </a:lnSpc>
              <a:spcBef>
                <a:spcPts val="0"/>
              </a:spcBef>
            </a:pPr>
            <a:endParaRPr lang="en-US">
              <a:solidFill>
                <a:schemeClr val="accent2"/>
              </a:solidFill>
              <a:ea typeface="Times New Roman" panose="02020603050405020304" pitchFamily="18" charset="0"/>
            </a:endParaRPr>
          </a:p>
        </p:txBody>
      </p:sp>
      <p:sp>
        <p:nvSpPr>
          <p:cNvPr id="13" name="Rectangle 12">
            <a:extLst>
              <a:ext uri="{FF2B5EF4-FFF2-40B4-BE49-F238E27FC236}">
                <a16:creationId xmlns:a16="http://schemas.microsoft.com/office/drawing/2014/main" id="{2498D369-139C-45D1-84CC-A732CE3E2442}"/>
              </a:ext>
            </a:extLst>
          </p:cNvPr>
          <p:cNvSpPr/>
          <p:nvPr/>
        </p:nvSpPr>
        <p:spPr>
          <a:xfrm>
            <a:off x="15872530" y="11931075"/>
            <a:ext cx="312906" cy="369332"/>
          </a:xfrm>
          <a:prstGeom prst="rect">
            <a:avLst/>
          </a:prstGeom>
        </p:spPr>
        <p:txBody>
          <a:bodyPr wrap="none">
            <a:spAutoFit/>
          </a:bodyPr>
          <a:lstStyle/>
          <a:p>
            <a:r>
              <a:rPr lang="en-US" sz="1800">
                <a:solidFill>
                  <a:schemeClr val="bg1"/>
                </a:solidFill>
              </a:rPr>
              <a:t>6</a:t>
            </a:r>
          </a:p>
        </p:txBody>
      </p:sp>
      <p:sp>
        <p:nvSpPr>
          <p:cNvPr id="14" name="Rectangle 13">
            <a:extLst>
              <a:ext uri="{FF2B5EF4-FFF2-40B4-BE49-F238E27FC236}">
                <a16:creationId xmlns:a16="http://schemas.microsoft.com/office/drawing/2014/main" id="{988C7C9F-65E7-41F1-8394-838531CEF91E}"/>
              </a:ext>
            </a:extLst>
          </p:cNvPr>
          <p:cNvSpPr/>
          <p:nvPr/>
        </p:nvSpPr>
        <p:spPr>
          <a:xfrm>
            <a:off x="590448" y="5373292"/>
            <a:ext cx="15520135" cy="899157"/>
          </a:xfrm>
          <a:prstGeom prst="rect">
            <a:avLst/>
          </a:prstGeom>
        </p:spPr>
        <p:txBody>
          <a:bodyPr wrap="square" anchor="t">
            <a:spAutoFit/>
          </a:bodyPr>
          <a:lstStyle/>
          <a:p>
            <a:pPr fontAlgn="base">
              <a:lnSpc>
                <a:spcPct val="114000"/>
              </a:lnSpc>
            </a:pPr>
            <a:r>
              <a:rPr lang="en-US" sz="2400" b="1">
                <a:solidFill>
                  <a:schemeClr val="accent2"/>
                </a:solidFill>
              </a:rPr>
              <a:t>Planning and Environmental Policies </a:t>
            </a:r>
          </a:p>
          <a:p>
            <a:pPr fontAlgn="base">
              <a:lnSpc>
                <a:spcPct val="114000"/>
              </a:lnSpc>
            </a:pPr>
            <a:r>
              <a:rPr lang="en-US" sz="2400">
                <a:solidFill>
                  <a:schemeClr val="accent2"/>
                </a:solidFill>
              </a:rPr>
              <a:t>includes but is not limited to:</a:t>
            </a:r>
          </a:p>
        </p:txBody>
      </p:sp>
      <p:sp>
        <p:nvSpPr>
          <p:cNvPr id="3" name="TextBox 2">
            <a:extLst>
              <a:ext uri="{FF2B5EF4-FFF2-40B4-BE49-F238E27FC236}">
                <a16:creationId xmlns:a16="http://schemas.microsoft.com/office/drawing/2014/main" id="{C53ACBE1-6E33-4D5D-9030-793E5100B68F}"/>
              </a:ext>
            </a:extLst>
          </p:cNvPr>
          <p:cNvSpPr txBox="1"/>
          <p:nvPr/>
        </p:nvSpPr>
        <p:spPr>
          <a:xfrm>
            <a:off x="530968" y="6521529"/>
            <a:ext cx="7698632" cy="5262979"/>
          </a:xfrm>
          <a:prstGeom prst="rect">
            <a:avLst/>
          </a:prstGeom>
          <a:noFill/>
        </p:spPr>
        <p:txBody>
          <a:bodyPr wrap="square" rtlCol="0">
            <a:spAutoFit/>
          </a:bodyPr>
          <a:lstStyle/>
          <a:p>
            <a:pPr>
              <a:spcBef>
                <a:spcPts val="1200"/>
              </a:spcBef>
              <a:spcAft>
                <a:spcPts val="600"/>
              </a:spcAft>
            </a:pPr>
            <a:r>
              <a:rPr lang="en-US" sz="2400" b="1" dirty="0">
                <a:solidFill>
                  <a:schemeClr val="accent2"/>
                </a:solidFill>
              </a:rPr>
              <a:t>Conservation Authorities Act </a:t>
            </a:r>
          </a:p>
          <a:p>
            <a:pPr marL="342900" indent="-342900">
              <a:spcBef>
                <a:spcPts val="1200"/>
              </a:spcBef>
              <a:spcAft>
                <a:spcPts val="600"/>
              </a:spcAft>
              <a:buFont typeface="Arial" panose="020B0604020202020204" pitchFamily="34" charset="0"/>
              <a:buChar char="•"/>
            </a:pPr>
            <a:r>
              <a:rPr lang="en-US" sz="2400" dirty="0">
                <a:solidFill>
                  <a:schemeClr val="accent2"/>
                </a:solidFill>
              </a:rPr>
              <a:t>All structures are within Regulated Areas of the Toronto Region Conservation Authority</a:t>
            </a:r>
          </a:p>
          <a:p>
            <a:pPr>
              <a:spcBef>
                <a:spcPts val="1200"/>
              </a:spcBef>
              <a:spcAft>
                <a:spcPts val="600"/>
              </a:spcAft>
            </a:pPr>
            <a:r>
              <a:rPr lang="en-US" sz="2400" b="1" dirty="0">
                <a:solidFill>
                  <a:schemeClr val="accent2"/>
                </a:solidFill>
              </a:rPr>
              <a:t>Oak Ridges Moraine Conservation Plan (ORMCP)</a:t>
            </a:r>
          </a:p>
          <a:p>
            <a:pPr marL="342900" indent="-342900">
              <a:spcBef>
                <a:spcPts val="1200"/>
              </a:spcBef>
              <a:spcAft>
                <a:spcPts val="600"/>
              </a:spcAft>
              <a:buFont typeface="Arial" panose="020B0604020202020204" pitchFamily="34" charset="0"/>
              <a:buChar char="•"/>
            </a:pPr>
            <a:r>
              <a:rPr lang="en-US" sz="2400" dirty="0">
                <a:solidFill>
                  <a:schemeClr val="accent2"/>
                </a:solidFill>
              </a:rPr>
              <a:t>All structures are within ORMCP Natural Core Area (protects lands with the greatest concentrations of key natural heritage features which are critical to maintaining the integrity of the Moraine as a whole). </a:t>
            </a:r>
          </a:p>
          <a:p>
            <a:pPr marL="1126460" lvl="1" indent="-342900">
              <a:spcBef>
                <a:spcPts val="1200"/>
              </a:spcBef>
              <a:spcAft>
                <a:spcPts val="600"/>
              </a:spcAft>
              <a:buFont typeface="Arial" panose="020B0604020202020204" pitchFamily="34" charset="0"/>
              <a:buChar char="•"/>
            </a:pPr>
            <a:r>
              <a:rPr lang="en-US" sz="2400" dirty="0">
                <a:solidFill>
                  <a:schemeClr val="accent2"/>
                </a:solidFill>
              </a:rPr>
              <a:t>existing uses and very restricted new transportation and utility uses are permitted</a:t>
            </a:r>
            <a:endParaRPr lang="en-US" sz="2400" dirty="0">
              <a:latin typeface="Arial" panose="020B0604020202020204" pitchFamily="34" charset="0"/>
              <a:cs typeface="Arial" panose="020B0604020202020204" pitchFamily="34" charset="0"/>
            </a:endParaRPr>
          </a:p>
          <a:p>
            <a:endParaRPr lang="en-US" dirty="0"/>
          </a:p>
        </p:txBody>
      </p:sp>
      <p:sp>
        <p:nvSpPr>
          <p:cNvPr id="12" name="Title 1">
            <a:extLst>
              <a:ext uri="{FF2B5EF4-FFF2-40B4-BE49-F238E27FC236}">
                <a16:creationId xmlns:a16="http://schemas.microsoft.com/office/drawing/2014/main" id="{271EF3B8-5D82-4AA0-BF3B-4AC86D030714}"/>
              </a:ext>
            </a:extLst>
          </p:cNvPr>
          <p:cNvSpPr txBox="1">
            <a:spLocks/>
          </p:cNvSpPr>
          <p:nvPr/>
        </p:nvSpPr>
        <p:spPr>
          <a:xfrm>
            <a:off x="4669960" y="613107"/>
            <a:ext cx="7620000" cy="600075"/>
          </a:xfrm>
          <a:prstGeom prst="rect">
            <a:avLst/>
          </a:prstGeom>
        </p:spPr>
        <p:txBody>
          <a:bodyPr vert="horz" lIns="91440" tIns="45720" rIns="91440" bIns="45720" rtlCol="0" anchor="ctr">
            <a:noAutofit/>
          </a:bodyPr>
          <a:lstStyle>
            <a:lvl1pPr algn="ctr" defTabSz="1645920" rtl="0" eaLnBrk="1" latinLnBrk="0" hangingPunct="1">
              <a:spcBef>
                <a:spcPct val="0"/>
              </a:spcBef>
              <a:buNone/>
              <a:defRPr sz="6480" b="1" kern="1200" baseline="0">
                <a:solidFill>
                  <a:srgbClr val="004987"/>
                </a:solidFill>
                <a:latin typeface="+mj-lt"/>
                <a:ea typeface="+mj-ea"/>
                <a:cs typeface="+mj-cs"/>
              </a:defRPr>
            </a:lvl1pPr>
          </a:lstStyle>
          <a:p>
            <a:pPr algn="l"/>
            <a:r>
              <a:rPr lang="en-US" sz="4000">
                <a:solidFill>
                  <a:schemeClr val="tx2"/>
                </a:solidFill>
                <a:latin typeface="Arial" panose="020B0604020202020204" pitchFamily="34" charset="0"/>
                <a:cs typeface="Arial" panose="020B0604020202020204" pitchFamily="34" charset="0"/>
              </a:rPr>
              <a:t>Socio-Cultural Environment</a:t>
            </a:r>
          </a:p>
        </p:txBody>
      </p:sp>
      <p:pic>
        <p:nvPicPr>
          <p:cNvPr id="6" name="Picture 5">
            <a:extLst>
              <a:ext uri="{FF2B5EF4-FFF2-40B4-BE49-F238E27FC236}">
                <a16:creationId xmlns:a16="http://schemas.microsoft.com/office/drawing/2014/main" id="{BE1BC369-8D0E-4907-9743-30D856D8E4F1}"/>
              </a:ext>
            </a:extLst>
          </p:cNvPr>
          <p:cNvPicPr>
            <a:picLocks noChangeAspect="1"/>
          </p:cNvPicPr>
          <p:nvPr/>
        </p:nvPicPr>
        <p:blipFill>
          <a:blip r:embed="rId5"/>
          <a:stretch>
            <a:fillRect/>
          </a:stretch>
        </p:blipFill>
        <p:spPr>
          <a:xfrm>
            <a:off x="8350516" y="2668359"/>
            <a:ext cx="7032435" cy="2531677"/>
          </a:xfrm>
          <a:prstGeom prst="rect">
            <a:avLst/>
          </a:prstGeom>
        </p:spPr>
      </p:pic>
      <p:sp>
        <p:nvSpPr>
          <p:cNvPr id="7" name="Oval 6">
            <a:extLst>
              <a:ext uri="{FF2B5EF4-FFF2-40B4-BE49-F238E27FC236}">
                <a16:creationId xmlns:a16="http://schemas.microsoft.com/office/drawing/2014/main" id="{0757DA86-20AF-4341-8E8C-819A9485349D}"/>
              </a:ext>
            </a:extLst>
          </p:cNvPr>
          <p:cNvSpPr/>
          <p:nvPr/>
        </p:nvSpPr>
        <p:spPr>
          <a:xfrm>
            <a:off x="12106592" y="3958518"/>
            <a:ext cx="933004" cy="780871"/>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0C8A64B-EAEF-41E6-A1F1-639160543691}"/>
              </a:ext>
            </a:extLst>
          </p:cNvPr>
          <p:cNvPicPr>
            <a:picLocks noChangeAspect="1"/>
          </p:cNvPicPr>
          <p:nvPr/>
        </p:nvPicPr>
        <p:blipFill>
          <a:blip r:embed="rId6"/>
          <a:stretch>
            <a:fillRect/>
          </a:stretch>
        </p:blipFill>
        <p:spPr>
          <a:xfrm>
            <a:off x="12398632" y="5206567"/>
            <a:ext cx="3067050" cy="1190625"/>
          </a:xfrm>
          <a:prstGeom prst="rect">
            <a:avLst/>
          </a:prstGeom>
        </p:spPr>
      </p:pic>
      <p:sp>
        <p:nvSpPr>
          <p:cNvPr id="11" name="TextBox 10">
            <a:extLst>
              <a:ext uri="{FF2B5EF4-FFF2-40B4-BE49-F238E27FC236}">
                <a16:creationId xmlns:a16="http://schemas.microsoft.com/office/drawing/2014/main" id="{A5B7F73A-30C0-423A-B740-5123EFE72A35}"/>
              </a:ext>
            </a:extLst>
          </p:cNvPr>
          <p:cNvSpPr txBox="1"/>
          <p:nvPr/>
        </p:nvSpPr>
        <p:spPr>
          <a:xfrm>
            <a:off x="8615557" y="1764295"/>
            <a:ext cx="7032435" cy="830997"/>
          </a:xfrm>
          <a:prstGeom prst="rect">
            <a:avLst/>
          </a:prstGeom>
          <a:noFill/>
        </p:spPr>
        <p:txBody>
          <a:bodyPr wrap="square" rtlCol="0">
            <a:spAutoFit/>
          </a:bodyPr>
          <a:lstStyle/>
          <a:p>
            <a:pPr algn="ctr"/>
            <a:r>
              <a:rPr lang="en-US" sz="2400">
                <a:solidFill>
                  <a:schemeClr val="tx2"/>
                </a:solidFill>
              </a:rPr>
              <a:t>Town of Caledon Official Plan: Schedule A:</a:t>
            </a:r>
          </a:p>
          <a:p>
            <a:pPr algn="ctr"/>
            <a:r>
              <a:rPr lang="en-US" sz="2400">
                <a:solidFill>
                  <a:schemeClr val="tx2"/>
                </a:solidFill>
              </a:rPr>
              <a:t> Land Use Plan</a:t>
            </a:r>
          </a:p>
        </p:txBody>
      </p:sp>
      <p:sp>
        <p:nvSpPr>
          <p:cNvPr id="15" name="Rectangle 14">
            <a:extLst>
              <a:ext uri="{FF2B5EF4-FFF2-40B4-BE49-F238E27FC236}">
                <a16:creationId xmlns:a16="http://schemas.microsoft.com/office/drawing/2014/main" id="{04764BC3-120B-4711-A5F9-18AFB268B547}"/>
              </a:ext>
            </a:extLst>
          </p:cNvPr>
          <p:cNvSpPr/>
          <p:nvPr/>
        </p:nvSpPr>
        <p:spPr>
          <a:xfrm>
            <a:off x="8119510" y="1765707"/>
            <a:ext cx="7650403" cy="46314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Audio 28">
            <a:hlinkClick r:id="" action="ppaction://media"/>
            <a:extLst>
              <a:ext uri="{FF2B5EF4-FFF2-40B4-BE49-F238E27FC236}">
                <a16:creationId xmlns:a16="http://schemas.microsoft.com/office/drawing/2014/main" id="{EB0F0796-E3A1-99C0-80B4-9C3131DE03E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405625" t="-405625" r="-405625" b="-405625"/>
          <a:stretch>
            <a:fillRect/>
          </a:stretch>
        </p:blipFill>
        <p:spPr>
          <a:xfrm>
            <a:off x="12607747" y="8492947"/>
            <a:ext cx="3703320" cy="3703320"/>
          </a:xfrm>
          <a:prstGeom prst="ellipse">
            <a:avLst/>
          </a:prstGeom>
        </p:spPr>
      </p:pic>
    </p:spTree>
    <p:extLst>
      <p:ext uri="{BB962C8B-B14F-4D97-AF65-F5344CB8AC3E}">
        <p14:creationId xmlns:p14="http://schemas.microsoft.com/office/powerpoint/2010/main" val="227586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4669960" y="613107"/>
            <a:ext cx="7620000" cy="600075"/>
          </a:xfrm>
        </p:spPr>
        <p:txBody>
          <a:bodyPr anchor="ctr">
            <a:noAutofit/>
          </a:bodyPr>
          <a:lstStyle/>
          <a:p>
            <a:pPr algn="l"/>
            <a:r>
              <a:rPr lang="en-US" sz="4000" b="1">
                <a:solidFill>
                  <a:schemeClr val="tx2"/>
                </a:solidFill>
                <a:latin typeface="Arial" panose="020B0604020202020204" pitchFamily="34" charset="0"/>
                <a:cs typeface="Arial" panose="020B0604020202020204" pitchFamily="34" charset="0"/>
              </a:rPr>
              <a:t>Socio-Cultural Environment</a:t>
            </a:r>
          </a:p>
        </p:txBody>
      </p:sp>
      <p:sp>
        <p:nvSpPr>
          <p:cNvPr id="14" name="Footer Placeholder 3"/>
          <p:cNvSpPr>
            <a:spLocks noGrp="1"/>
          </p:cNvSpPr>
          <p:nvPr>
            <p:ph type="ftr" sz="quarter" idx="3"/>
          </p:nvPr>
        </p:nvSpPr>
        <p:spPr>
          <a:xfrm>
            <a:off x="15871373" y="11945301"/>
            <a:ext cx="669471" cy="657225"/>
          </a:xfrm>
        </p:spPr>
        <p:txBody>
          <a:bodyPr/>
          <a:lstStyle/>
          <a:p>
            <a:fld id="{59F945A7-B25D-474E-AD8D-7EC3E8BBD76C}" type="slidenum">
              <a:rPr lang="en-US" sz="1800" smtClean="0"/>
              <a:t>14</a:t>
            </a:fld>
            <a:endParaRPr lang="en-US" sz="1800"/>
          </a:p>
        </p:txBody>
      </p:sp>
      <p:sp>
        <p:nvSpPr>
          <p:cNvPr id="4" name="TextBox 3">
            <a:extLst>
              <a:ext uri="{FF2B5EF4-FFF2-40B4-BE49-F238E27FC236}">
                <a16:creationId xmlns:a16="http://schemas.microsoft.com/office/drawing/2014/main" id="{11484E89-3FEB-46DB-B562-8B82248880F4}"/>
              </a:ext>
            </a:extLst>
          </p:cNvPr>
          <p:cNvSpPr txBox="1"/>
          <p:nvPr/>
        </p:nvSpPr>
        <p:spPr>
          <a:xfrm>
            <a:off x="547662" y="10255750"/>
            <a:ext cx="74212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800">
              <a:solidFill>
                <a:schemeClr val="tx2"/>
              </a:solidFill>
              <a:highlight>
                <a:srgbClr val="FFFF00"/>
              </a:highlight>
              <a:latin typeface="Arial"/>
              <a:cs typeface="Arial"/>
            </a:endParaRPr>
          </a:p>
        </p:txBody>
      </p:sp>
      <p:sp>
        <p:nvSpPr>
          <p:cNvPr id="7" name="Rectangle 6">
            <a:extLst>
              <a:ext uri="{FF2B5EF4-FFF2-40B4-BE49-F238E27FC236}">
                <a16:creationId xmlns:a16="http://schemas.microsoft.com/office/drawing/2014/main" id="{CC061AFC-E572-4C17-B4EC-06A1ACAC76DC}"/>
              </a:ext>
            </a:extLst>
          </p:cNvPr>
          <p:cNvSpPr/>
          <p:nvPr/>
        </p:nvSpPr>
        <p:spPr>
          <a:xfrm>
            <a:off x="580014" y="6478865"/>
            <a:ext cx="8158057" cy="4616648"/>
          </a:xfrm>
          <a:prstGeom prst="rect">
            <a:avLst/>
          </a:prstGeom>
        </p:spPr>
        <p:txBody>
          <a:bodyPr wrap="square">
            <a:spAutoFit/>
          </a:bodyPr>
          <a:lstStyle/>
          <a:p>
            <a:pPr>
              <a:spcBef>
                <a:spcPts val="600"/>
              </a:spcBef>
              <a:spcAft>
                <a:spcPts val="600"/>
              </a:spcAft>
            </a:pPr>
            <a:r>
              <a:rPr lang="en-US" sz="2400" b="1" dirty="0">
                <a:solidFill>
                  <a:schemeClr val="tx2"/>
                </a:solidFill>
                <a:cs typeface="Arial"/>
              </a:rPr>
              <a:t>Cultural Heritage</a:t>
            </a:r>
          </a:p>
          <a:p>
            <a:pPr>
              <a:spcBef>
                <a:spcPts val="600"/>
              </a:spcBef>
              <a:spcAft>
                <a:spcPts val="600"/>
              </a:spcAft>
            </a:pPr>
            <a:r>
              <a:rPr lang="en-US" sz="2400" dirty="0">
                <a:solidFill>
                  <a:schemeClr val="tx2"/>
                </a:solidFill>
                <a:cs typeface="Arial"/>
              </a:rPr>
              <a:t>The subject bridges are not listed on the Town of Caledon’s Heritage Register, designated under Part IV of the Ontario Heritage Act,  or  identified on  the Ontario  Heritage Bridge List.  </a:t>
            </a:r>
          </a:p>
          <a:p>
            <a:pPr marL="342900" indent="-342900">
              <a:spcBef>
                <a:spcPts val="600"/>
              </a:spcBef>
              <a:spcAft>
                <a:spcPts val="600"/>
              </a:spcAft>
              <a:buFont typeface="Arial" panose="020B0604020202020204" pitchFamily="34" charset="0"/>
              <a:buChar char="•"/>
            </a:pPr>
            <a:r>
              <a:rPr lang="en-US" sz="2400" dirty="0">
                <a:solidFill>
                  <a:schemeClr val="tx2"/>
                </a:solidFill>
                <a:cs typeface="Arial"/>
              </a:rPr>
              <a:t>Bridge No. 1 and Bridge No. 2 were determined not to have cultural  heritage value as outlined in  </a:t>
            </a:r>
            <a:r>
              <a:rPr lang="en-US" sz="2400" dirty="0" err="1">
                <a:solidFill>
                  <a:schemeClr val="tx2"/>
                </a:solidFill>
                <a:cs typeface="Arial"/>
              </a:rPr>
              <a:t>O.Reg</a:t>
            </a:r>
            <a:r>
              <a:rPr lang="en-US" sz="2400" dirty="0">
                <a:solidFill>
                  <a:schemeClr val="tx2"/>
                </a:solidFill>
                <a:cs typeface="Arial"/>
              </a:rPr>
              <a:t>. 9/06. </a:t>
            </a:r>
          </a:p>
          <a:p>
            <a:pPr marL="342900" indent="-342900">
              <a:spcBef>
                <a:spcPts val="600"/>
              </a:spcBef>
              <a:spcAft>
                <a:spcPts val="600"/>
              </a:spcAft>
              <a:buFont typeface="Arial" panose="020B0604020202020204" pitchFamily="34" charset="0"/>
              <a:buChar char="•"/>
            </a:pPr>
            <a:r>
              <a:rPr lang="en-US" sz="2400" dirty="0">
                <a:solidFill>
                  <a:schemeClr val="tx2"/>
                </a:solidFill>
                <a:cs typeface="Arial"/>
              </a:rPr>
              <a:t>Duffy’s Lane Bridge is considered a cultural heritage resource (based on existing barrier), eligible for designation under the Ontario Heritage Act based on its context and physical attributes.</a:t>
            </a:r>
          </a:p>
        </p:txBody>
      </p:sp>
      <p:grpSp>
        <p:nvGrpSpPr>
          <p:cNvPr id="9" name="Group 8">
            <a:extLst>
              <a:ext uri="{FF2B5EF4-FFF2-40B4-BE49-F238E27FC236}">
                <a16:creationId xmlns:a16="http://schemas.microsoft.com/office/drawing/2014/main" id="{D020FAEA-6297-40F7-AAF6-557D8D52052D}"/>
              </a:ext>
            </a:extLst>
          </p:cNvPr>
          <p:cNvGrpSpPr/>
          <p:nvPr/>
        </p:nvGrpSpPr>
        <p:grpSpPr>
          <a:xfrm>
            <a:off x="356023" y="2385500"/>
            <a:ext cx="7214578" cy="3138311"/>
            <a:chOff x="-7107579" y="7321082"/>
            <a:chExt cx="6882528" cy="3138311"/>
          </a:xfrm>
        </p:grpSpPr>
        <p:sp>
          <p:nvSpPr>
            <p:cNvPr id="12" name="Rectangle 11">
              <a:extLst>
                <a:ext uri="{FF2B5EF4-FFF2-40B4-BE49-F238E27FC236}">
                  <a16:creationId xmlns:a16="http://schemas.microsoft.com/office/drawing/2014/main" id="{06975451-EBA0-4B76-A2B9-BAABA12712FF}"/>
                </a:ext>
              </a:extLst>
            </p:cNvPr>
            <p:cNvSpPr/>
            <p:nvPr/>
          </p:nvSpPr>
          <p:spPr>
            <a:xfrm>
              <a:off x="-7107579" y="8074125"/>
              <a:ext cx="6882528" cy="2385268"/>
            </a:xfrm>
            <a:prstGeom prst="rect">
              <a:avLst/>
            </a:prstGeom>
          </p:spPr>
          <p:txBody>
            <a:bodyPr wrap="square">
              <a:spAutoFit/>
            </a:bodyPr>
            <a:lstStyle/>
            <a:p>
              <a:pPr marL="508000" indent="-284163">
                <a:buFont typeface="Arial" panose="020B0604020202020204" pitchFamily="34" charset="0"/>
                <a:buChar char="•"/>
              </a:pPr>
              <a:r>
                <a:rPr lang="en-US" sz="2400">
                  <a:solidFill>
                    <a:schemeClr val="tx2"/>
                  </a:solidFill>
                </a:rPr>
                <a:t>Stage 1 archaeological study determined that parts of the Study Area have archaeological potential </a:t>
              </a:r>
            </a:p>
            <a:p>
              <a:pPr marL="508000" indent="-284163">
                <a:spcBef>
                  <a:spcPts val="600"/>
                </a:spcBef>
                <a:spcAft>
                  <a:spcPts val="600"/>
                </a:spcAft>
                <a:buFont typeface="Arial" panose="020B0604020202020204" pitchFamily="34" charset="0"/>
                <a:buChar char="•"/>
              </a:pPr>
              <a:r>
                <a:rPr lang="en-US" sz="2400">
                  <a:solidFill>
                    <a:schemeClr val="tx2"/>
                  </a:solidFill>
                </a:rPr>
                <a:t>Stage 2 archaeological assessment (test pit survey) is required prior to any construction activities, if areas are impacted.</a:t>
              </a:r>
              <a:endParaRPr lang="en-US" sz="2400">
                <a:solidFill>
                  <a:schemeClr val="tx2"/>
                </a:solidFill>
                <a:cs typeface="Calibri"/>
              </a:endParaRPr>
            </a:p>
          </p:txBody>
        </p:sp>
        <p:sp>
          <p:nvSpPr>
            <p:cNvPr id="20" name="Rectangle 19">
              <a:extLst>
                <a:ext uri="{FF2B5EF4-FFF2-40B4-BE49-F238E27FC236}">
                  <a16:creationId xmlns:a16="http://schemas.microsoft.com/office/drawing/2014/main" id="{7F89F330-E22A-44B6-8BEF-99A46B11D74D}"/>
                </a:ext>
              </a:extLst>
            </p:cNvPr>
            <p:cNvSpPr/>
            <p:nvPr/>
          </p:nvSpPr>
          <p:spPr>
            <a:xfrm>
              <a:off x="-6874512" y="7321082"/>
              <a:ext cx="4051109" cy="461665"/>
            </a:xfrm>
            <a:prstGeom prst="rect">
              <a:avLst/>
            </a:prstGeom>
          </p:spPr>
          <p:txBody>
            <a:bodyPr wrap="none">
              <a:spAutoFit/>
            </a:bodyPr>
            <a:lstStyle/>
            <a:p>
              <a:r>
                <a:rPr lang="en-US" sz="2400" b="1">
                  <a:solidFill>
                    <a:schemeClr val="tx2"/>
                  </a:solidFill>
                  <a:cs typeface="Arial"/>
                </a:rPr>
                <a:t>Archaeological Resources</a:t>
              </a:r>
            </a:p>
          </p:txBody>
        </p:sp>
      </p:grpSp>
      <p:pic>
        <p:nvPicPr>
          <p:cNvPr id="5" name="Picture 4">
            <a:extLst>
              <a:ext uri="{FF2B5EF4-FFF2-40B4-BE49-F238E27FC236}">
                <a16:creationId xmlns:a16="http://schemas.microsoft.com/office/drawing/2014/main" id="{FB132927-3BC7-46A3-B9BF-E99F93F326B5}"/>
              </a:ext>
            </a:extLst>
          </p:cNvPr>
          <p:cNvPicPr>
            <a:picLocks noChangeAspect="1"/>
          </p:cNvPicPr>
          <p:nvPr/>
        </p:nvPicPr>
        <p:blipFill>
          <a:blip r:embed="rId5"/>
          <a:stretch>
            <a:fillRect/>
          </a:stretch>
        </p:blipFill>
        <p:spPr>
          <a:xfrm>
            <a:off x="10377572" y="6812625"/>
            <a:ext cx="5408731" cy="4061672"/>
          </a:xfrm>
          <a:prstGeom prst="rect">
            <a:avLst/>
          </a:prstGeom>
          <a:ln>
            <a:solidFill>
              <a:schemeClr val="tx2"/>
            </a:solidFill>
          </a:ln>
        </p:spPr>
      </p:pic>
      <p:sp>
        <p:nvSpPr>
          <p:cNvPr id="10" name="TextBox 9">
            <a:extLst>
              <a:ext uri="{FF2B5EF4-FFF2-40B4-BE49-F238E27FC236}">
                <a16:creationId xmlns:a16="http://schemas.microsoft.com/office/drawing/2014/main" id="{FC007558-9A10-42C5-B53F-92C93D568C84}"/>
              </a:ext>
            </a:extLst>
          </p:cNvPr>
          <p:cNvSpPr txBox="1"/>
          <p:nvPr/>
        </p:nvSpPr>
        <p:spPr>
          <a:xfrm>
            <a:off x="10942295" y="10954035"/>
            <a:ext cx="4511040" cy="584775"/>
          </a:xfrm>
          <a:prstGeom prst="rect">
            <a:avLst/>
          </a:prstGeom>
          <a:noFill/>
        </p:spPr>
        <p:txBody>
          <a:bodyPr wrap="square" rtlCol="0">
            <a:spAutoFit/>
          </a:bodyPr>
          <a:lstStyle/>
          <a:p>
            <a:r>
              <a:rPr lang="en-US" sz="1600">
                <a:solidFill>
                  <a:schemeClr val="tx2"/>
                </a:solidFill>
              </a:rPr>
              <a:t>Duffy’s Lane Bridge, Cultural Heritage Resource Assessment, ASI Jan 2021</a:t>
            </a:r>
          </a:p>
        </p:txBody>
      </p:sp>
      <p:pic>
        <p:nvPicPr>
          <p:cNvPr id="18" name="Picture 17">
            <a:extLst>
              <a:ext uri="{FF2B5EF4-FFF2-40B4-BE49-F238E27FC236}">
                <a16:creationId xmlns:a16="http://schemas.microsoft.com/office/drawing/2014/main" id="{3EFFE3A7-D035-4FC3-BE95-B1DAA8DED1E6}"/>
              </a:ext>
            </a:extLst>
          </p:cNvPr>
          <p:cNvPicPr>
            <a:picLocks noChangeAspect="1"/>
          </p:cNvPicPr>
          <p:nvPr/>
        </p:nvPicPr>
        <p:blipFill>
          <a:blip r:embed="rId6"/>
          <a:stretch>
            <a:fillRect/>
          </a:stretch>
        </p:blipFill>
        <p:spPr>
          <a:xfrm>
            <a:off x="10942295" y="1954602"/>
            <a:ext cx="4877946" cy="4627638"/>
          </a:xfrm>
          <a:prstGeom prst="rect">
            <a:avLst/>
          </a:prstGeom>
        </p:spPr>
      </p:pic>
      <p:pic>
        <p:nvPicPr>
          <p:cNvPr id="19" name="Picture 18">
            <a:extLst>
              <a:ext uri="{FF2B5EF4-FFF2-40B4-BE49-F238E27FC236}">
                <a16:creationId xmlns:a16="http://schemas.microsoft.com/office/drawing/2014/main" id="{F4840180-DAAB-4562-AE0E-D614D74583AE}"/>
              </a:ext>
            </a:extLst>
          </p:cNvPr>
          <p:cNvPicPr>
            <a:picLocks noChangeAspect="1"/>
          </p:cNvPicPr>
          <p:nvPr/>
        </p:nvPicPr>
        <p:blipFill>
          <a:blip r:embed="rId7"/>
          <a:stretch>
            <a:fillRect/>
          </a:stretch>
        </p:blipFill>
        <p:spPr>
          <a:xfrm>
            <a:off x="7948697" y="2321449"/>
            <a:ext cx="2428875" cy="962025"/>
          </a:xfrm>
          <a:prstGeom prst="rect">
            <a:avLst/>
          </a:prstGeom>
        </p:spPr>
      </p:pic>
      <p:pic>
        <p:nvPicPr>
          <p:cNvPr id="21" name="Picture 20">
            <a:extLst>
              <a:ext uri="{FF2B5EF4-FFF2-40B4-BE49-F238E27FC236}">
                <a16:creationId xmlns:a16="http://schemas.microsoft.com/office/drawing/2014/main" id="{27E2E509-CE79-4E94-8137-9974A421BF69}"/>
              </a:ext>
            </a:extLst>
          </p:cNvPr>
          <p:cNvPicPr>
            <a:picLocks noChangeAspect="1"/>
          </p:cNvPicPr>
          <p:nvPr/>
        </p:nvPicPr>
        <p:blipFill>
          <a:blip r:embed="rId8"/>
          <a:stretch>
            <a:fillRect/>
          </a:stretch>
        </p:blipFill>
        <p:spPr>
          <a:xfrm>
            <a:off x="7899734" y="3302077"/>
            <a:ext cx="2981325" cy="952500"/>
          </a:xfrm>
          <a:prstGeom prst="rect">
            <a:avLst/>
          </a:prstGeom>
        </p:spPr>
      </p:pic>
      <p:pic>
        <p:nvPicPr>
          <p:cNvPr id="22" name="Picture 21">
            <a:extLst>
              <a:ext uri="{FF2B5EF4-FFF2-40B4-BE49-F238E27FC236}">
                <a16:creationId xmlns:a16="http://schemas.microsoft.com/office/drawing/2014/main" id="{0748FBB0-8036-40C7-97C0-A022D322062B}"/>
              </a:ext>
            </a:extLst>
          </p:cNvPr>
          <p:cNvPicPr>
            <a:picLocks noChangeAspect="1"/>
          </p:cNvPicPr>
          <p:nvPr/>
        </p:nvPicPr>
        <p:blipFill>
          <a:blip r:embed="rId9"/>
          <a:stretch>
            <a:fillRect/>
          </a:stretch>
        </p:blipFill>
        <p:spPr>
          <a:xfrm>
            <a:off x="7814009" y="4411955"/>
            <a:ext cx="3067050" cy="942975"/>
          </a:xfrm>
          <a:prstGeom prst="rect">
            <a:avLst/>
          </a:prstGeom>
        </p:spPr>
      </p:pic>
      <p:sp>
        <p:nvSpPr>
          <p:cNvPr id="23" name="TextBox 22">
            <a:extLst>
              <a:ext uri="{FF2B5EF4-FFF2-40B4-BE49-F238E27FC236}">
                <a16:creationId xmlns:a16="http://schemas.microsoft.com/office/drawing/2014/main" id="{C713560F-5DDE-4F16-BCD8-C08B86AA0206}"/>
              </a:ext>
            </a:extLst>
          </p:cNvPr>
          <p:cNvSpPr txBox="1"/>
          <p:nvPr/>
        </p:nvSpPr>
        <p:spPr>
          <a:xfrm>
            <a:off x="12519429" y="5744947"/>
            <a:ext cx="4301278" cy="584775"/>
          </a:xfrm>
          <a:prstGeom prst="rect">
            <a:avLst/>
          </a:prstGeom>
          <a:noFill/>
        </p:spPr>
        <p:txBody>
          <a:bodyPr wrap="square" rtlCol="0">
            <a:spAutoFit/>
          </a:bodyPr>
          <a:lstStyle/>
          <a:p>
            <a:r>
              <a:rPr lang="en-US" sz="1600" dirty="0">
                <a:solidFill>
                  <a:schemeClr val="bg1"/>
                </a:solidFill>
              </a:rPr>
              <a:t>Results of Stage 1 Archaeological Assessment, ASI Jan 2021</a:t>
            </a:r>
          </a:p>
        </p:txBody>
      </p:sp>
      <p:sp>
        <p:nvSpPr>
          <p:cNvPr id="2" name="Rectangle 1">
            <a:extLst>
              <a:ext uri="{FF2B5EF4-FFF2-40B4-BE49-F238E27FC236}">
                <a16:creationId xmlns:a16="http://schemas.microsoft.com/office/drawing/2014/main" id="{779F1A49-5EAC-2FE9-A0A8-061948F22AE7}"/>
              </a:ext>
            </a:extLst>
          </p:cNvPr>
          <p:cNvSpPr/>
          <p:nvPr/>
        </p:nvSpPr>
        <p:spPr>
          <a:xfrm>
            <a:off x="7570601" y="1912071"/>
            <a:ext cx="8308585" cy="4706701"/>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Audio 35">
            <a:hlinkClick r:id="" action="ppaction://media"/>
            <a:extLst>
              <a:ext uri="{FF2B5EF4-FFF2-40B4-BE49-F238E27FC236}">
                <a16:creationId xmlns:a16="http://schemas.microsoft.com/office/drawing/2014/main" id="{9F6CB967-0DC4-4A7A-2EA3-B72256453DA2}"/>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405625" t="-405625" r="-405625" b="-405625"/>
          <a:stretch>
            <a:fillRect/>
          </a:stretch>
        </p:blipFill>
        <p:spPr>
          <a:xfrm>
            <a:off x="12607747" y="8492947"/>
            <a:ext cx="3703320" cy="3703320"/>
          </a:xfrm>
          <a:prstGeom prst="ellipse">
            <a:avLst/>
          </a:prstGeom>
        </p:spPr>
      </p:pic>
    </p:spTree>
    <p:extLst>
      <p:ext uri="{BB962C8B-B14F-4D97-AF65-F5344CB8AC3E}">
        <p14:creationId xmlns:p14="http://schemas.microsoft.com/office/powerpoint/2010/main" val="271324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14A7B18-1BD7-4A2B-A6D1-8E7BF555B296}"/>
              </a:ext>
            </a:extLst>
          </p:cNvPr>
          <p:cNvSpPr>
            <a:spLocks noGrp="1"/>
          </p:cNvSpPr>
          <p:nvPr>
            <p:ph type="ftr" sz="quarter" idx="3"/>
          </p:nvPr>
        </p:nvSpPr>
        <p:spPr>
          <a:xfrm>
            <a:off x="15871372" y="11957961"/>
            <a:ext cx="604156" cy="513933"/>
          </a:xfrm>
        </p:spPr>
        <p:txBody>
          <a:bodyPr/>
          <a:lstStyle/>
          <a:p>
            <a:fld id="{59F945A7-B25D-474E-AD8D-7EC3E8BBD76C}" type="slidenum">
              <a:rPr lang="en-US" sz="1800" smtClean="0"/>
              <a:pPr/>
              <a:t>15</a:t>
            </a:fld>
            <a:endParaRPr lang="en-US" sz="1800"/>
          </a:p>
        </p:txBody>
      </p:sp>
      <p:sp>
        <p:nvSpPr>
          <p:cNvPr id="5" name="Title 1">
            <a:extLst>
              <a:ext uri="{FF2B5EF4-FFF2-40B4-BE49-F238E27FC236}">
                <a16:creationId xmlns:a16="http://schemas.microsoft.com/office/drawing/2014/main" id="{82DC7C5E-39D3-4B12-98B0-527B4C4F2D31}"/>
              </a:ext>
            </a:extLst>
          </p:cNvPr>
          <p:cNvSpPr txBox="1">
            <a:spLocks/>
          </p:cNvSpPr>
          <p:nvPr/>
        </p:nvSpPr>
        <p:spPr>
          <a:xfrm>
            <a:off x="5503636" y="630777"/>
            <a:ext cx="7620000" cy="600075"/>
          </a:xfrm>
          <a:prstGeom prst="rect">
            <a:avLst/>
          </a:prstGeom>
        </p:spPr>
        <p:txBody>
          <a:bodyPr anchor="ctr">
            <a:noAutofit/>
          </a:bodyPr>
          <a:lstStyle>
            <a:lvl1pPr algn="ctr" defTabSz="1567120" rtl="0" eaLnBrk="1" latinLnBrk="0" hangingPunct="1">
              <a:spcBef>
                <a:spcPct val="0"/>
              </a:spcBef>
              <a:buNone/>
              <a:defRPr sz="7600" kern="1200">
                <a:solidFill>
                  <a:srgbClr val="004987"/>
                </a:solidFill>
                <a:latin typeface="+mj-lt"/>
                <a:ea typeface="+mj-ea"/>
                <a:cs typeface="+mj-cs"/>
              </a:defRPr>
            </a:lvl1pPr>
          </a:lstStyle>
          <a:p>
            <a:pPr algn="l"/>
            <a:r>
              <a:rPr lang="en-US" sz="4000" b="1">
                <a:solidFill>
                  <a:schemeClr val="tx2"/>
                </a:solidFill>
                <a:latin typeface="Arial" panose="020B0604020202020204" pitchFamily="34" charset="0"/>
                <a:cs typeface="Arial" panose="020B0604020202020204" pitchFamily="34" charset="0"/>
              </a:rPr>
              <a:t>Natural Environment</a:t>
            </a:r>
          </a:p>
        </p:txBody>
      </p:sp>
      <p:sp>
        <p:nvSpPr>
          <p:cNvPr id="6" name="Rectangle 5">
            <a:extLst>
              <a:ext uri="{FF2B5EF4-FFF2-40B4-BE49-F238E27FC236}">
                <a16:creationId xmlns:a16="http://schemas.microsoft.com/office/drawing/2014/main" id="{D098FB0D-57B6-44AC-8FF7-BD7454F3CEB2}"/>
              </a:ext>
            </a:extLst>
          </p:cNvPr>
          <p:cNvSpPr/>
          <p:nvPr/>
        </p:nvSpPr>
        <p:spPr>
          <a:xfrm>
            <a:off x="221802" y="2223126"/>
            <a:ext cx="6209013" cy="1569660"/>
          </a:xfrm>
          <a:prstGeom prst="rect">
            <a:avLst/>
          </a:prstGeom>
        </p:spPr>
        <p:txBody>
          <a:bodyPr wrap="square" lIns="91440" tIns="45720" rIns="91440" bIns="45720" anchor="t">
            <a:spAutoFit/>
          </a:bodyPr>
          <a:lstStyle>
            <a:defPPr>
              <a:defRPr lang="en-US"/>
            </a:defPPr>
            <a:lvl1pPr marL="0" algn="l" defTabSz="1567120" rtl="0" eaLnBrk="1" latinLnBrk="0" hangingPunct="1">
              <a:defRPr sz="3100" kern="1200">
                <a:solidFill>
                  <a:schemeClr val="tx1"/>
                </a:solidFill>
                <a:latin typeface="+mn-lt"/>
                <a:ea typeface="+mn-ea"/>
                <a:cs typeface="+mn-cs"/>
              </a:defRPr>
            </a:lvl1pPr>
            <a:lvl2pPr marL="783560" algn="l" defTabSz="1567120" rtl="0" eaLnBrk="1" latinLnBrk="0" hangingPunct="1">
              <a:defRPr sz="3100" kern="1200">
                <a:solidFill>
                  <a:schemeClr val="tx1"/>
                </a:solidFill>
                <a:latin typeface="+mn-lt"/>
                <a:ea typeface="+mn-ea"/>
                <a:cs typeface="+mn-cs"/>
              </a:defRPr>
            </a:lvl2pPr>
            <a:lvl3pPr marL="1567120" algn="l" defTabSz="1567120" rtl="0" eaLnBrk="1" latinLnBrk="0" hangingPunct="1">
              <a:defRPr sz="3100" kern="1200">
                <a:solidFill>
                  <a:schemeClr val="tx1"/>
                </a:solidFill>
                <a:latin typeface="+mn-lt"/>
                <a:ea typeface="+mn-ea"/>
                <a:cs typeface="+mn-cs"/>
              </a:defRPr>
            </a:lvl3pPr>
            <a:lvl4pPr marL="2350679" algn="l" defTabSz="1567120" rtl="0" eaLnBrk="1" latinLnBrk="0" hangingPunct="1">
              <a:defRPr sz="3100" kern="1200">
                <a:solidFill>
                  <a:schemeClr val="tx1"/>
                </a:solidFill>
                <a:latin typeface="+mn-lt"/>
                <a:ea typeface="+mn-ea"/>
                <a:cs typeface="+mn-cs"/>
              </a:defRPr>
            </a:lvl4pPr>
            <a:lvl5pPr marL="3134239" algn="l" defTabSz="1567120" rtl="0" eaLnBrk="1" latinLnBrk="0" hangingPunct="1">
              <a:defRPr sz="3100" kern="1200">
                <a:solidFill>
                  <a:schemeClr val="tx1"/>
                </a:solidFill>
                <a:latin typeface="+mn-lt"/>
                <a:ea typeface="+mn-ea"/>
                <a:cs typeface="+mn-cs"/>
              </a:defRPr>
            </a:lvl5pPr>
            <a:lvl6pPr marL="3917799" algn="l" defTabSz="1567120" rtl="0" eaLnBrk="1" latinLnBrk="0" hangingPunct="1">
              <a:defRPr sz="3100" kern="1200">
                <a:solidFill>
                  <a:schemeClr val="tx1"/>
                </a:solidFill>
                <a:latin typeface="+mn-lt"/>
                <a:ea typeface="+mn-ea"/>
                <a:cs typeface="+mn-cs"/>
              </a:defRPr>
            </a:lvl6pPr>
            <a:lvl7pPr marL="4701358" algn="l" defTabSz="1567120" rtl="0" eaLnBrk="1" latinLnBrk="0" hangingPunct="1">
              <a:defRPr sz="3100" kern="1200">
                <a:solidFill>
                  <a:schemeClr val="tx1"/>
                </a:solidFill>
                <a:latin typeface="+mn-lt"/>
                <a:ea typeface="+mn-ea"/>
                <a:cs typeface="+mn-cs"/>
              </a:defRPr>
            </a:lvl7pPr>
            <a:lvl8pPr marL="5484918" algn="l" defTabSz="1567120" rtl="0" eaLnBrk="1" latinLnBrk="0" hangingPunct="1">
              <a:defRPr sz="3100" kern="1200">
                <a:solidFill>
                  <a:schemeClr val="tx1"/>
                </a:solidFill>
                <a:latin typeface="+mn-lt"/>
                <a:ea typeface="+mn-ea"/>
                <a:cs typeface="+mn-cs"/>
              </a:defRPr>
            </a:lvl8pPr>
            <a:lvl9pPr marL="6268478" algn="l" defTabSz="1567120" rtl="0" eaLnBrk="1" latinLnBrk="0" hangingPunct="1">
              <a:defRPr sz="3100" kern="1200">
                <a:solidFill>
                  <a:schemeClr val="tx1"/>
                </a:solidFill>
                <a:latin typeface="+mn-lt"/>
                <a:ea typeface="+mn-ea"/>
                <a:cs typeface="+mn-cs"/>
              </a:defRPr>
            </a:lvl9pPr>
          </a:lstStyle>
          <a:p>
            <a:pPr marL="342900" indent="-342900" fontAlgn="base">
              <a:spcAft>
                <a:spcPts val="1200"/>
              </a:spcAft>
              <a:buFont typeface="Arial" panose="020B0604020202020204" pitchFamily="34" charset="0"/>
              <a:buChar char="•"/>
            </a:pPr>
            <a:r>
              <a:rPr lang="en-US" sz="2400">
                <a:solidFill>
                  <a:schemeClr val="tx2"/>
                </a:solidFill>
              </a:rPr>
              <a:t>8 vegetation communities including open aquatic and treed vegetation communities in the Study Area-  All are considered relatively common in Ontario</a:t>
            </a:r>
          </a:p>
        </p:txBody>
      </p:sp>
      <p:sp>
        <p:nvSpPr>
          <p:cNvPr id="2" name="Rectangle 1">
            <a:extLst>
              <a:ext uri="{FF2B5EF4-FFF2-40B4-BE49-F238E27FC236}">
                <a16:creationId xmlns:a16="http://schemas.microsoft.com/office/drawing/2014/main" id="{727E51C7-B8D6-4D54-A37D-EA3507293389}"/>
              </a:ext>
            </a:extLst>
          </p:cNvPr>
          <p:cNvSpPr/>
          <p:nvPr/>
        </p:nvSpPr>
        <p:spPr>
          <a:xfrm>
            <a:off x="301172" y="1781781"/>
            <a:ext cx="3774431" cy="461665"/>
          </a:xfrm>
          <a:prstGeom prst="rect">
            <a:avLst/>
          </a:prstGeom>
        </p:spPr>
        <p:txBody>
          <a:bodyPr wrap="none">
            <a:spAutoFit/>
          </a:bodyPr>
          <a:lstStyle/>
          <a:p>
            <a:pPr fontAlgn="base"/>
            <a:r>
              <a:rPr lang="en-US" sz="2400" b="1">
                <a:solidFill>
                  <a:schemeClr val="tx2"/>
                </a:solidFill>
              </a:rPr>
              <a:t>Vegetation Communities</a:t>
            </a:r>
          </a:p>
        </p:txBody>
      </p:sp>
      <p:pic>
        <p:nvPicPr>
          <p:cNvPr id="7" name="Picture 6">
            <a:extLst>
              <a:ext uri="{FF2B5EF4-FFF2-40B4-BE49-F238E27FC236}">
                <a16:creationId xmlns:a16="http://schemas.microsoft.com/office/drawing/2014/main" id="{CD5EA2B0-AD30-4D7B-B5F4-85051813F22B}"/>
              </a:ext>
            </a:extLst>
          </p:cNvPr>
          <p:cNvPicPr>
            <a:picLocks noChangeAspect="1"/>
          </p:cNvPicPr>
          <p:nvPr/>
        </p:nvPicPr>
        <p:blipFill>
          <a:blip r:embed="rId5"/>
          <a:stretch>
            <a:fillRect/>
          </a:stretch>
        </p:blipFill>
        <p:spPr>
          <a:xfrm>
            <a:off x="6446346" y="2386445"/>
            <a:ext cx="9828139" cy="8124123"/>
          </a:xfrm>
          <a:prstGeom prst="rect">
            <a:avLst/>
          </a:prstGeom>
        </p:spPr>
      </p:pic>
      <p:pic>
        <p:nvPicPr>
          <p:cNvPr id="9" name="Picture 8">
            <a:extLst>
              <a:ext uri="{FF2B5EF4-FFF2-40B4-BE49-F238E27FC236}">
                <a16:creationId xmlns:a16="http://schemas.microsoft.com/office/drawing/2014/main" id="{60ECA8A0-08B3-4200-AADA-689BE0FB611D}"/>
              </a:ext>
            </a:extLst>
          </p:cNvPr>
          <p:cNvPicPr>
            <a:picLocks noChangeAspect="1"/>
          </p:cNvPicPr>
          <p:nvPr/>
        </p:nvPicPr>
        <p:blipFill>
          <a:blip r:embed="rId6"/>
          <a:stretch>
            <a:fillRect/>
          </a:stretch>
        </p:blipFill>
        <p:spPr>
          <a:xfrm>
            <a:off x="13789988" y="2442668"/>
            <a:ext cx="2389306" cy="2089792"/>
          </a:xfrm>
          <a:prstGeom prst="rect">
            <a:avLst/>
          </a:prstGeom>
          <a:ln>
            <a:solidFill>
              <a:schemeClr val="tx1"/>
            </a:solidFill>
          </a:ln>
        </p:spPr>
      </p:pic>
      <p:sp>
        <p:nvSpPr>
          <p:cNvPr id="3" name="Rectangle 2">
            <a:extLst>
              <a:ext uri="{FF2B5EF4-FFF2-40B4-BE49-F238E27FC236}">
                <a16:creationId xmlns:a16="http://schemas.microsoft.com/office/drawing/2014/main" id="{632020F5-7815-49D1-9748-8198EA08E5C6}"/>
              </a:ext>
            </a:extLst>
          </p:cNvPr>
          <p:cNvSpPr/>
          <p:nvPr/>
        </p:nvSpPr>
        <p:spPr>
          <a:xfrm>
            <a:off x="70965" y="6448507"/>
            <a:ext cx="6322763" cy="4539704"/>
          </a:xfrm>
          <a:prstGeom prst="rect">
            <a:avLst/>
          </a:prstGeom>
        </p:spPr>
        <p:txBody>
          <a:bodyPr wrap="square">
            <a:spAutoFit/>
          </a:bodyPr>
          <a:lstStyle/>
          <a:p>
            <a:pPr marL="342900" indent="-342900">
              <a:spcAft>
                <a:spcPts val="1200"/>
              </a:spcAft>
              <a:buFont typeface="Arial" panose="020B0604020202020204" pitchFamily="34" charset="0"/>
              <a:buChar char="•"/>
            </a:pPr>
            <a:r>
              <a:rPr lang="en-US" sz="2400" dirty="0">
                <a:solidFill>
                  <a:schemeClr val="tx2"/>
                </a:solidFill>
                <a:cs typeface="Arial"/>
              </a:rPr>
              <a:t>Suitable habitat for Barn Swallow (Provincially Special Concern).  No evidence of nesting and no Barn Swallows were observed.</a:t>
            </a:r>
          </a:p>
          <a:p>
            <a:pPr marL="342900" lvl="1" indent="-342900">
              <a:spcBef>
                <a:spcPts val="600"/>
              </a:spcBef>
              <a:spcAft>
                <a:spcPts val="600"/>
              </a:spcAft>
              <a:buFont typeface="Arial" panose="020B0604020202020204" pitchFamily="34" charset="0"/>
              <a:buChar char="•"/>
            </a:pPr>
            <a:r>
              <a:rPr lang="en-US" sz="2400" dirty="0">
                <a:solidFill>
                  <a:schemeClr val="tx2"/>
                </a:solidFill>
                <a:latin typeface="Arial" panose="020B0604020202020204" pitchFamily="34" charset="0"/>
                <a:cs typeface="Arial" panose="020B0604020202020204" pitchFamily="34" charset="0"/>
              </a:rPr>
              <a:t>Potential for bat roosting habitat within the forest and treed swamp (several bat species are Provincially Endangered). </a:t>
            </a:r>
          </a:p>
          <a:p>
            <a:pPr marL="342900" lvl="1" indent="-342900">
              <a:spcBef>
                <a:spcPts val="600"/>
              </a:spcBef>
              <a:spcAft>
                <a:spcPts val="600"/>
              </a:spcAft>
              <a:buFont typeface="Arial" panose="020B0604020202020204" pitchFamily="34" charset="0"/>
              <a:buChar char="•"/>
            </a:pPr>
            <a:r>
              <a:rPr lang="en-US" sz="2400" dirty="0">
                <a:solidFill>
                  <a:schemeClr val="tx2"/>
                </a:solidFill>
                <a:cs typeface="Arial"/>
              </a:rPr>
              <a:t>Potential habitat for Snapping Turtle and Midland Painted Turtle, Monarch Butterfly (Provincially Special Concern or Specially Protected reptile species)</a:t>
            </a:r>
            <a:endParaRPr lang="en-US" sz="2400" dirty="0">
              <a:solidFill>
                <a:schemeClr val="tx2"/>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BD70C4F3-57CE-4218-843C-605C85A9B804}"/>
              </a:ext>
            </a:extLst>
          </p:cNvPr>
          <p:cNvSpPr/>
          <p:nvPr/>
        </p:nvSpPr>
        <p:spPr>
          <a:xfrm>
            <a:off x="297315" y="5986842"/>
            <a:ext cx="2443298" cy="461665"/>
          </a:xfrm>
          <a:prstGeom prst="rect">
            <a:avLst/>
          </a:prstGeom>
        </p:spPr>
        <p:txBody>
          <a:bodyPr wrap="none">
            <a:spAutoFit/>
          </a:bodyPr>
          <a:lstStyle/>
          <a:p>
            <a:pPr>
              <a:spcBef>
                <a:spcPts val="600"/>
              </a:spcBef>
            </a:pPr>
            <a:r>
              <a:rPr lang="en-US" sz="2400" b="1">
                <a:solidFill>
                  <a:schemeClr val="tx2"/>
                </a:solidFill>
                <a:latin typeface="Arial" panose="020B0604020202020204" pitchFamily="34" charset="0"/>
                <a:cs typeface="Arial" panose="020B0604020202020204" pitchFamily="34" charset="0"/>
              </a:rPr>
              <a:t>Species at Risk</a:t>
            </a:r>
            <a:endParaRPr lang="en-US" sz="2400" b="1" i="1">
              <a:solidFill>
                <a:schemeClr val="tx2"/>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070EEA5F-CF97-4011-BFC6-FC05BEC3C369}"/>
              </a:ext>
            </a:extLst>
          </p:cNvPr>
          <p:cNvSpPr/>
          <p:nvPr/>
        </p:nvSpPr>
        <p:spPr>
          <a:xfrm>
            <a:off x="297315" y="3925531"/>
            <a:ext cx="2441694" cy="461665"/>
          </a:xfrm>
          <a:prstGeom prst="rect">
            <a:avLst/>
          </a:prstGeom>
        </p:spPr>
        <p:txBody>
          <a:bodyPr wrap="none">
            <a:spAutoFit/>
          </a:bodyPr>
          <a:lstStyle/>
          <a:p>
            <a:pPr>
              <a:spcBef>
                <a:spcPts val="600"/>
              </a:spcBef>
            </a:pPr>
            <a:r>
              <a:rPr lang="en-US" sz="2400" b="1">
                <a:solidFill>
                  <a:schemeClr val="tx2"/>
                </a:solidFill>
                <a:latin typeface="Arial" panose="020B0604020202020204" pitchFamily="34" charset="0"/>
                <a:cs typeface="Arial" panose="020B0604020202020204" pitchFamily="34" charset="0"/>
              </a:rPr>
              <a:t>Aquatic Habitat</a:t>
            </a:r>
            <a:endParaRPr lang="en-US" sz="2400" b="1" i="1">
              <a:solidFill>
                <a:schemeClr val="tx2"/>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5341FE88-A0EF-45EB-8DE2-A9F0A0819F94}"/>
              </a:ext>
            </a:extLst>
          </p:cNvPr>
          <p:cNvSpPr/>
          <p:nvPr/>
        </p:nvSpPr>
        <p:spPr>
          <a:xfrm>
            <a:off x="184715" y="4430633"/>
            <a:ext cx="6209013" cy="1877437"/>
          </a:xfrm>
          <a:prstGeom prst="rect">
            <a:avLst/>
          </a:prstGeom>
        </p:spPr>
        <p:txBody>
          <a:bodyPr wrap="square" lIns="91440" tIns="45720" rIns="91440" bIns="45720" anchor="t">
            <a:spAutoFit/>
          </a:bodyPr>
          <a:lstStyle>
            <a:defPPr>
              <a:defRPr lang="en-US"/>
            </a:defPPr>
            <a:lvl1pPr marL="0" algn="l" defTabSz="1567120" rtl="0" eaLnBrk="1" latinLnBrk="0" hangingPunct="1">
              <a:defRPr sz="3100" kern="1200">
                <a:solidFill>
                  <a:schemeClr val="tx1"/>
                </a:solidFill>
                <a:latin typeface="+mn-lt"/>
                <a:ea typeface="+mn-ea"/>
                <a:cs typeface="+mn-cs"/>
              </a:defRPr>
            </a:lvl1pPr>
            <a:lvl2pPr marL="783560" algn="l" defTabSz="1567120" rtl="0" eaLnBrk="1" latinLnBrk="0" hangingPunct="1">
              <a:defRPr sz="3100" kern="1200">
                <a:solidFill>
                  <a:schemeClr val="tx1"/>
                </a:solidFill>
                <a:latin typeface="+mn-lt"/>
                <a:ea typeface="+mn-ea"/>
                <a:cs typeface="+mn-cs"/>
              </a:defRPr>
            </a:lvl2pPr>
            <a:lvl3pPr marL="1567120" algn="l" defTabSz="1567120" rtl="0" eaLnBrk="1" latinLnBrk="0" hangingPunct="1">
              <a:defRPr sz="3100" kern="1200">
                <a:solidFill>
                  <a:schemeClr val="tx1"/>
                </a:solidFill>
                <a:latin typeface="+mn-lt"/>
                <a:ea typeface="+mn-ea"/>
                <a:cs typeface="+mn-cs"/>
              </a:defRPr>
            </a:lvl3pPr>
            <a:lvl4pPr marL="2350679" algn="l" defTabSz="1567120" rtl="0" eaLnBrk="1" latinLnBrk="0" hangingPunct="1">
              <a:defRPr sz="3100" kern="1200">
                <a:solidFill>
                  <a:schemeClr val="tx1"/>
                </a:solidFill>
                <a:latin typeface="+mn-lt"/>
                <a:ea typeface="+mn-ea"/>
                <a:cs typeface="+mn-cs"/>
              </a:defRPr>
            </a:lvl4pPr>
            <a:lvl5pPr marL="3134239" algn="l" defTabSz="1567120" rtl="0" eaLnBrk="1" latinLnBrk="0" hangingPunct="1">
              <a:defRPr sz="3100" kern="1200">
                <a:solidFill>
                  <a:schemeClr val="tx1"/>
                </a:solidFill>
                <a:latin typeface="+mn-lt"/>
                <a:ea typeface="+mn-ea"/>
                <a:cs typeface="+mn-cs"/>
              </a:defRPr>
            </a:lvl5pPr>
            <a:lvl6pPr marL="3917799" algn="l" defTabSz="1567120" rtl="0" eaLnBrk="1" latinLnBrk="0" hangingPunct="1">
              <a:defRPr sz="3100" kern="1200">
                <a:solidFill>
                  <a:schemeClr val="tx1"/>
                </a:solidFill>
                <a:latin typeface="+mn-lt"/>
                <a:ea typeface="+mn-ea"/>
                <a:cs typeface="+mn-cs"/>
              </a:defRPr>
            </a:lvl6pPr>
            <a:lvl7pPr marL="4701358" algn="l" defTabSz="1567120" rtl="0" eaLnBrk="1" latinLnBrk="0" hangingPunct="1">
              <a:defRPr sz="3100" kern="1200">
                <a:solidFill>
                  <a:schemeClr val="tx1"/>
                </a:solidFill>
                <a:latin typeface="+mn-lt"/>
                <a:ea typeface="+mn-ea"/>
                <a:cs typeface="+mn-cs"/>
              </a:defRPr>
            </a:lvl7pPr>
            <a:lvl8pPr marL="5484918" algn="l" defTabSz="1567120" rtl="0" eaLnBrk="1" latinLnBrk="0" hangingPunct="1">
              <a:defRPr sz="3100" kern="1200">
                <a:solidFill>
                  <a:schemeClr val="tx1"/>
                </a:solidFill>
                <a:latin typeface="+mn-lt"/>
                <a:ea typeface="+mn-ea"/>
                <a:cs typeface="+mn-cs"/>
              </a:defRPr>
            </a:lvl8pPr>
            <a:lvl9pPr marL="6268478" algn="l" defTabSz="1567120" rtl="0" eaLnBrk="1" latinLnBrk="0" hangingPunct="1">
              <a:defRPr sz="3100" kern="1200">
                <a:solidFill>
                  <a:schemeClr val="tx1"/>
                </a:solidFill>
                <a:latin typeface="+mn-lt"/>
                <a:ea typeface="+mn-ea"/>
                <a:cs typeface="+mn-cs"/>
              </a:defRPr>
            </a:lvl9pPr>
          </a:lstStyle>
          <a:p>
            <a:pPr marL="342900" indent="-342900" fontAlgn="base">
              <a:spcAft>
                <a:spcPts val="1200"/>
              </a:spcAft>
              <a:buFont typeface="Arial" panose="020B0604020202020204" pitchFamily="34" charset="0"/>
              <a:buChar char="•"/>
            </a:pPr>
            <a:r>
              <a:rPr lang="en-US" sz="2400">
                <a:solidFill>
                  <a:schemeClr val="tx2"/>
                </a:solidFill>
              </a:rPr>
              <a:t>Humber River and tributary</a:t>
            </a:r>
          </a:p>
          <a:p>
            <a:pPr marL="342900" indent="-342900" fontAlgn="base">
              <a:spcAft>
                <a:spcPts val="1200"/>
              </a:spcAft>
              <a:buFont typeface="Arial" panose="020B0604020202020204" pitchFamily="34" charset="0"/>
              <a:buChar char="•"/>
            </a:pPr>
            <a:r>
              <a:rPr lang="en-US" sz="2400">
                <a:solidFill>
                  <a:schemeClr val="tx2"/>
                </a:solidFill>
                <a:latin typeface="Arial" panose="020B0604020202020204" pitchFamily="34" charset="0"/>
                <a:cs typeface="Arial" panose="020B0604020202020204" pitchFamily="34" charset="0"/>
              </a:rPr>
              <a:t>No fish observed, although watercourse is suitable to provide fish habitat.</a:t>
            </a:r>
          </a:p>
          <a:p>
            <a:pPr marL="342900" indent="-342900" fontAlgn="base">
              <a:spcAft>
                <a:spcPts val="1200"/>
              </a:spcAft>
              <a:buFont typeface="Arial" panose="020B0604020202020204" pitchFamily="34" charset="0"/>
              <a:buChar char="•"/>
            </a:pPr>
            <a:endParaRPr lang="en-US" sz="2400">
              <a:solidFill>
                <a:schemeClr val="tx2"/>
              </a:solidFill>
            </a:endParaRPr>
          </a:p>
        </p:txBody>
      </p:sp>
      <p:pic>
        <p:nvPicPr>
          <p:cNvPr id="35" name="Audio 34">
            <a:hlinkClick r:id="" action="ppaction://media"/>
            <a:extLst>
              <a:ext uri="{FF2B5EF4-FFF2-40B4-BE49-F238E27FC236}">
                <a16:creationId xmlns:a16="http://schemas.microsoft.com/office/drawing/2014/main" id="{9C72EBEE-2D19-3A03-DC5F-032EAD24D2D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405625" t="-405625" r="-405625" b="-405625"/>
          <a:stretch>
            <a:fillRect/>
          </a:stretch>
        </p:blipFill>
        <p:spPr>
          <a:xfrm>
            <a:off x="12607747" y="8492947"/>
            <a:ext cx="3703320" cy="3703320"/>
          </a:xfrm>
          <a:prstGeom prst="ellipse">
            <a:avLst/>
          </a:prstGeom>
        </p:spPr>
      </p:pic>
    </p:spTree>
    <p:extLst>
      <p:ext uri="{BB962C8B-B14F-4D97-AF65-F5344CB8AC3E}">
        <p14:creationId xmlns:p14="http://schemas.microsoft.com/office/powerpoint/2010/main" val="123960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A853D1A-B640-4A3F-9C25-7B0EE4E6C141}"/>
              </a:ext>
            </a:extLst>
          </p:cNvPr>
          <p:cNvSpPr>
            <a:spLocks noGrp="1"/>
          </p:cNvSpPr>
          <p:nvPr>
            <p:ph type="ftr" sz="quarter" idx="3"/>
          </p:nvPr>
        </p:nvSpPr>
        <p:spPr>
          <a:xfrm>
            <a:off x="15807101" y="11936188"/>
            <a:ext cx="733746" cy="584693"/>
          </a:xfrm>
        </p:spPr>
        <p:txBody>
          <a:bodyPr/>
          <a:lstStyle/>
          <a:p>
            <a:r>
              <a:rPr lang="en-US" sz="1800"/>
              <a:t> </a:t>
            </a:r>
            <a:fld id="{59F945A7-B25D-474E-AD8D-7EC3E8BBD76C}" type="slidenum">
              <a:rPr lang="en-US" sz="1800" smtClean="0"/>
              <a:pPr/>
              <a:t>16</a:t>
            </a:fld>
            <a:endParaRPr lang="en-US" sz="1800"/>
          </a:p>
        </p:txBody>
      </p:sp>
      <p:sp>
        <p:nvSpPr>
          <p:cNvPr id="8" name="Title 1">
            <a:extLst>
              <a:ext uri="{FF2B5EF4-FFF2-40B4-BE49-F238E27FC236}">
                <a16:creationId xmlns:a16="http://schemas.microsoft.com/office/drawing/2014/main" id="{BD18DAA6-6C4F-4D31-A55A-E87407175358}"/>
              </a:ext>
            </a:extLst>
          </p:cNvPr>
          <p:cNvSpPr txBox="1">
            <a:spLocks/>
          </p:cNvSpPr>
          <p:nvPr/>
        </p:nvSpPr>
        <p:spPr>
          <a:xfrm>
            <a:off x="3535680" y="445675"/>
            <a:ext cx="9591039" cy="628382"/>
          </a:xfrm>
          <a:prstGeom prst="rect">
            <a:avLst/>
          </a:prstGeom>
        </p:spPr>
        <p:txBody>
          <a:bodyPr anchor="ctr">
            <a:noAutofit/>
          </a:bodyPr>
          <a:lstStyle>
            <a:lvl1pPr algn="ctr" defTabSz="1567120" rtl="0" eaLnBrk="1" latinLnBrk="0" hangingPunct="1">
              <a:spcBef>
                <a:spcPct val="0"/>
              </a:spcBef>
              <a:buNone/>
              <a:defRPr sz="7600" kern="1200">
                <a:solidFill>
                  <a:srgbClr val="004987"/>
                </a:solidFill>
                <a:latin typeface="+mj-lt"/>
                <a:ea typeface="+mj-ea"/>
                <a:cs typeface="+mj-cs"/>
              </a:defRPr>
            </a:lvl1pPr>
          </a:lstStyle>
          <a:p>
            <a:r>
              <a:rPr lang="en-US" sz="4000" b="1">
                <a:solidFill>
                  <a:schemeClr val="tx2"/>
                </a:solidFill>
                <a:latin typeface="Arial" panose="020B0604020202020204" pitchFamily="34" charset="0"/>
                <a:cs typeface="Arial" panose="020B0604020202020204" pitchFamily="34" charset="0"/>
              </a:rPr>
              <a:t>Alternative Solutions</a:t>
            </a:r>
          </a:p>
          <a:p>
            <a:r>
              <a:rPr lang="en-US" sz="4000" b="1">
                <a:solidFill>
                  <a:schemeClr val="tx2"/>
                </a:solidFill>
                <a:latin typeface="Arial" panose="020B0604020202020204" pitchFamily="34" charset="0"/>
                <a:cs typeface="Arial" panose="020B0604020202020204" pitchFamily="34" charset="0"/>
              </a:rPr>
              <a:t>Patterson Bridge #1 and Bridge #2</a:t>
            </a:r>
          </a:p>
        </p:txBody>
      </p:sp>
      <p:graphicFrame>
        <p:nvGraphicFramePr>
          <p:cNvPr id="11" name="Table 10">
            <a:extLst>
              <a:ext uri="{FF2B5EF4-FFF2-40B4-BE49-F238E27FC236}">
                <a16:creationId xmlns:a16="http://schemas.microsoft.com/office/drawing/2014/main" id="{C88D4564-9536-4317-B766-7C21B3444055}"/>
              </a:ext>
            </a:extLst>
          </p:cNvPr>
          <p:cNvGraphicFramePr>
            <a:graphicFrameLocks noGrp="1"/>
          </p:cNvGraphicFramePr>
          <p:nvPr>
            <p:extLst>
              <p:ext uri="{D42A27DB-BD31-4B8C-83A1-F6EECF244321}">
                <p14:modId xmlns:p14="http://schemas.microsoft.com/office/powerpoint/2010/main" val="62281889"/>
              </p:ext>
            </p:extLst>
          </p:nvPr>
        </p:nvGraphicFramePr>
        <p:xfrm>
          <a:off x="162560" y="1789454"/>
          <a:ext cx="16093441" cy="9320732"/>
        </p:xfrm>
        <a:graphic>
          <a:graphicData uri="http://schemas.openxmlformats.org/drawingml/2006/table">
            <a:tbl>
              <a:tblPr firstRow="1" bandRow="1">
                <a:tableStyleId>{5C22544A-7EE6-4342-B048-85BDC9FD1C3A}</a:tableStyleId>
              </a:tblPr>
              <a:tblGrid>
                <a:gridCol w="2966721">
                  <a:extLst>
                    <a:ext uri="{9D8B030D-6E8A-4147-A177-3AD203B41FA5}">
                      <a16:colId xmlns:a16="http://schemas.microsoft.com/office/drawing/2014/main" val="3661126393"/>
                    </a:ext>
                  </a:extLst>
                </a:gridCol>
                <a:gridCol w="5872479">
                  <a:extLst>
                    <a:ext uri="{9D8B030D-6E8A-4147-A177-3AD203B41FA5}">
                      <a16:colId xmlns:a16="http://schemas.microsoft.com/office/drawing/2014/main" val="3895893305"/>
                    </a:ext>
                  </a:extLst>
                </a:gridCol>
                <a:gridCol w="7254241">
                  <a:extLst>
                    <a:ext uri="{9D8B030D-6E8A-4147-A177-3AD203B41FA5}">
                      <a16:colId xmlns:a16="http://schemas.microsoft.com/office/drawing/2014/main" val="2732206459"/>
                    </a:ext>
                  </a:extLst>
                </a:gridCol>
              </a:tblGrid>
              <a:tr h="1045061">
                <a:tc rowSpan="2">
                  <a:txBody>
                    <a:bodyPr/>
                    <a:lstStyle/>
                    <a:p>
                      <a:pPr marL="0" algn="l" defTabSz="1645920" rtl="0" eaLnBrk="1" latinLnBrk="0" hangingPunct="1"/>
                      <a:r>
                        <a:rPr lang="en-US" sz="3200" kern="1200" dirty="0">
                          <a:solidFill>
                            <a:schemeClr val="bg1"/>
                          </a:solidFill>
                          <a:latin typeface="Arial" panose="020B0604020202020204" pitchFamily="34" charset="0"/>
                          <a:ea typeface="+mn-ea"/>
                          <a:cs typeface="Arial" panose="020B0604020202020204" pitchFamily="34" charset="0"/>
                        </a:rPr>
                        <a:t>Alternative Solution</a:t>
                      </a:r>
                    </a:p>
                  </a:txBody>
                  <a:tcPr/>
                </a:tc>
                <a:tc gridSpan="2">
                  <a:txBody>
                    <a:bodyPr/>
                    <a:lstStyle/>
                    <a:p>
                      <a:pPr marL="0" algn="l" defTabSz="1645920" rtl="0" eaLnBrk="1" latinLnBrk="0" hangingPunct="1"/>
                      <a:r>
                        <a:rPr lang="en-US" sz="3200" kern="1200" dirty="0">
                          <a:solidFill>
                            <a:schemeClr val="bg1"/>
                          </a:solidFill>
                          <a:latin typeface="Arial" panose="020B0604020202020204" pitchFamily="34" charset="0"/>
                          <a:ea typeface="+mn-ea"/>
                          <a:cs typeface="Arial" panose="020B0604020202020204" pitchFamily="34" charset="0"/>
                        </a:rPr>
                        <a:t>Description</a:t>
                      </a:r>
                    </a:p>
                  </a:txBody>
                  <a:tcPr/>
                </a:tc>
                <a:tc hMerge="1">
                  <a:txBody>
                    <a:bodyPr/>
                    <a:lstStyle/>
                    <a:p>
                      <a:endParaRPr lang="en-US" sz="32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268997549"/>
                  </a:ext>
                </a:extLst>
              </a:tr>
              <a:tr h="567319">
                <a:tc vMerge="1">
                  <a:txBody>
                    <a:bodyPr/>
                    <a:lstStyle/>
                    <a:p>
                      <a:endParaRPr lang="en-US" sz="3200">
                        <a:latin typeface="Arial" panose="020B0604020202020204" pitchFamily="34" charset="0"/>
                        <a:cs typeface="Arial" panose="020B0604020202020204" pitchFamily="34" charset="0"/>
                      </a:endParaRPr>
                    </a:p>
                  </a:txBody>
                  <a:tcPr/>
                </a:tc>
                <a:tc>
                  <a:txBody>
                    <a:bodyPr/>
                    <a:lstStyle/>
                    <a:p>
                      <a:r>
                        <a:rPr lang="en-US" sz="3200" dirty="0">
                          <a:solidFill>
                            <a:schemeClr val="bg1"/>
                          </a:solidFill>
                          <a:latin typeface="Arial" panose="020B0604020202020204" pitchFamily="34" charset="0"/>
                          <a:cs typeface="Arial" panose="020B0604020202020204" pitchFamily="34" charset="0"/>
                        </a:rPr>
                        <a:t>Patterson Bridge #1</a:t>
                      </a:r>
                    </a:p>
                  </a:txBody>
                  <a:tcPr>
                    <a:solidFill>
                      <a:srgbClr val="008996"/>
                    </a:solidFill>
                  </a:tcPr>
                </a:tc>
                <a:tc>
                  <a:txBody>
                    <a:bodyPr/>
                    <a:lstStyle/>
                    <a:p>
                      <a:r>
                        <a:rPr lang="en-US" sz="3200" dirty="0">
                          <a:solidFill>
                            <a:schemeClr val="bg1"/>
                          </a:solidFill>
                          <a:latin typeface="Arial" panose="020B0604020202020204" pitchFamily="34" charset="0"/>
                          <a:cs typeface="Arial" panose="020B0604020202020204" pitchFamily="34" charset="0"/>
                        </a:rPr>
                        <a:t>Patterson Bridge #2</a:t>
                      </a:r>
                    </a:p>
                  </a:txBody>
                  <a:tcPr>
                    <a:solidFill>
                      <a:srgbClr val="008996"/>
                    </a:solidFill>
                  </a:tcPr>
                </a:tc>
                <a:extLst>
                  <a:ext uri="{0D108BD9-81ED-4DB2-BD59-A6C34878D82A}">
                    <a16:rowId xmlns:a16="http://schemas.microsoft.com/office/drawing/2014/main" val="3574934169"/>
                  </a:ext>
                </a:extLst>
              </a:tr>
              <a:tr h="806190">
                <a:tc>
                  <a:txBody>
                    <a:bodyPr/>
                    <a:lstStyle/>
                    <a:p>
                      <a:r>
                        <a:rPr lang="en-US" sz="3200" b="1">
                          <a:solidFill>
                            <a:schemeClr val="tx2"/>
                          </a:solidFill>
                          <a:latin typeface="Arial" panose="020B0604020202020204" pitchFamily="34" charset="0"/>
                          <a:cs typeface="Arial" panose="020B0604020202020204" pitchFamily="34" charset="0"/>
                        </a:rPr>
                        <a:t>1) Do Nothing</a:t>
                      </a:r>
                      <a:endParaRPr lang="en-US" sz="3200">
                        <a:solidFill>
                          <a:schemeClr val="tx2"/>
                        </a:solidFill>
                      </a:endParaRPr>
                    </a:p>
                  </a:txBody>
                  <a:tcPr/>
                </a:tc>
                <a:tc gridSpan="2">
                  <a:txBody>
                    <a:bodyPr/>
                    <a:lstStyle/>
                    <a:p>
                      <a:pPr marL="0" marR="0" lvl="0" indent="0" algn="l" defTabSz="1567120" rtl="0" eaLnBrk="1" fontAlgn="auto" latinLnBrk="0" hangingPunct="1">
                        <a:lnSpc>
                          <a:spcPct val="100000"/>
                        </a:lnSpc>
                        <a:spcBef>
                          <a:spcPts val="0"/>
                        </a:spcBef>
                        <a:spcAft>
                          <a:spcPts val="0"/>
                        </a:spcAft>
                        <a:buClrTx/>
                        <a:buSzTx/>
                        <a:buFontTx/>
                        <a:buNone/>
                        <a:tabLst/>
                        <a:defRPr/>
                      </a:pPr>
                      <a:r>
                        <a:rPr lang="en-US" sz="2400">
                          <a:solidFill>
                            <a:schemeClr val="tx2"/>
                          </a:solidFill>
                          <a:latin typeface="Arial" panose="020B0604020202020204" pitchFamily="34" charset="0"/>
                          <a:cs typeface="Arial" panose="020B0604020202020204" pitchFamily="34" charset="0"/>
                        </a:rPr>
                        <a:t>Mandatory requirement for consideration in a Class EA.  Maintain the status quo. Allows for structure to live out remaining service life </a:t>
                      </a:r>
                      <a:endParaRPr lang="en-US" sz="2400">
                        <a:solidFill>
                          <a:schemeClr val="tx2"/>
                        </a:solidFill>
                      </a:endParaRPr>
                    </a:p>
                  </a:txBody>
                  <a:tcPr/>
                </a:tc>
                <a:tc hMerge="1">
                  <a:txBody>
                    <a:bodyPr/>
                    <a:lstStyle/>
                    <a:p>
                      <a:pPr marL="0" marR="0" lvl="0" indent="0" algn="l" defTabSz="1567120" rtl="0" eaLnBrk="1" fontAlgn="auto" latinLnBrk="0" hangingPunct="1">
                        <a:lnSpc>
                          <a:spcPct val="100000"/>
                        </a:lnSpc>
                        <a:spcBef>
                          <a:spcPts val="0"/>
                        </a:spcBef>
                        <a:spcAft>
                          <a:spcPts val="0"/>
                        </a:spcAft>
                        <a:buClrTx/>
                        <a:buSzTx/>
                        <a:buFontTx/>
                        <a:buNone/>
                        <a:tabLst/>
                        <a:defRPr/>
                      </a:pPr>
                      <a:endParaRPr lang="en-US" sz="2400">
                        <a:solidFill>
                          <a:schemeClr val="tx2"/>
                        </a:solidFill>
                      </a:endParaRPr>
                    </a:p>
                  </a:txBody>
                  <a:tcPr/>
                </a:tc>
                <a:extLst>
                  <a:ext uri="{0D108BD9-81ED-4DB2-BD59-A6C34878D82A}">
                    <a16:rowId xmlns:a16="http://schemas.microsoft.com/office/drawing/2014/main" val="459994329"/>
                  </a:ext>
                </a:extLst>
              </a:tr>
              <a:tr h="2597723">
                <a:tc>
                  <a:txBody>
                    <a:bodyPr/>
                    <a:lstStyle/>
                    <a:p>
                      <a:pPr algn="ctr"/>
                      <a:r>
                        <a:rPr lang="en-US" sz="3200" b="1">
                          <a:solidFill>
                            <a:schemeClr val="tx2"/>
                          </a:solidFill>
                          <a:latin typeface="Arial" panose="020B0604020202020204" pitchFamily="34" charset="0"/>
                          <a:cs typeface="Arial" panose="020B0604020202020204" pitchFamily="34" charset="0"/>
                        </a:rPr>
                        <a:t>2) Rehabilitate Structure</a:t>
                      </a:r>
                    </a:p>
                  </a:txBody>
                  <a:tcPr/>
                </a:tc>
                <a:tc>
                  <a:txBody>
                    <a:bodyPr/>
                    <a:lstStyle/>
                    <a:p>
                      <a:r>
                        <a:rPr lang="en-CA" sz="2400">
                          <a:solidFill>
                            <a:schemeClr val="tx2"/>
                          </a:solidFill>
                        </a:rPr>
                        <a:t>Removal of existing curb and barrier, partial concrete depth repairs, removal of existing asphalt and replace with new asphalt and waterproofing, and removal of existing granular fill on deck and install reinforced concrete slab on existing deck.</a:t>
                      </a:r>
                      <a:endParaRPr lang="en-US" sz="2400">
                        <a:solidFill>
                          <a:schemeClr val="tx2"/>
                        </a:solidFill>
                      </a:endParaRPr>
                    </a:p>
                  </a:txBody>
                  <a:tcPr/>
                </a:tc>
                <a:tc>
                  <a:txBody>
                    <a:bodyPr/>
                    <a:lstStyle/>
                    <a:p>
                      <a:pPr marL="0" marR="0" lvl="0" indent="0" algn="l" defTabSz="1645920" rtl="0" eaLnBrk="1" fontAlgn="auto" latinLnBrk="0" hangingPunct="1">
                        <a:lnSpc>
                          <a:spcPct val="100000"/>
                        </a:lnSpc>
                        <a:spcBef>
                          <a:spcPts val="0"/>
                        </a:spcBef>
                        <a:spcAft>
                          <a:spcPts val="0"/>
                        </a:spcAft>
                        <a:buClrTx/>
                        <a:buSzTx/>
                        <a:buFontTx/>
                        <a:buNone/>
                        <a:tabLst/>
                        <a:defRPr/>
                      </a:pPr>
                      <a:r>
                        <a:rPr lang="en-CA" sz="2400">
                          <a:solidFill>
                            <a:schemeClr val="tx2"/>
                          </a:solidFill>
                        </a:rPr>
                        <a:t>Partial depth concrete repairs on soffit and on deck top, removal of existing barrier and installation of TL-4 parapet with railing, partial depth concrete repairs on substructure, scarify existing deck and place concrete overlay, asphalt and waterproofing</a:t>
                      </a:r>
                      <a:endParaRPr lang="en-US" sz="2400">
                        <a:solidFill>
                          <a:schemeClr val="tx2"/>
                        </a:solidFill>
                      </a:endParaRPr>
                    </a:p>
                  </a:txBody>
                  <a:tcPr/>
                </a:tc>
                <a:extLst>
                  <a:ext uri="{0D108BD9-81ED-4DB2-BD59-A6C34878D82A}">
                    <a16:rowId xmlns:a16="http://schemas.microsoft.com/office/drawing/2014/main" val="3087087233"/>
                  </a:ext>
                </a:extLst>
              </a:tr>
              <a:tr h="2134584">
                <a:tc>
                  <a:txBody>
                    <a:bodyPr/>
                    <a:lstStyle/>
                    <a:p>
                      <a:pPr marL="466725" indent="-466725" algn="l"/>
                      <a:r>
                        <a:rPr lang="en-US" sz="3200" b="1">
                          <a:solidFill>
                            <a:schemeClr val="tx2"/>
                          </a:solidFill>
                          <a:latin typeface="Arial" panose="020B0604020202020204" pitchFamily="34" charset="0"/>
                          <a:cs typeface="Arial" panose="020B0604020202020204" pitchFamily="34" charset="0"/>
                        </a:rPr>
                        <a:t>3) Rehabilitate and Widen Structure</a:t>
                      </a:r>
                    </a:p>
                  </a:txBody>
                  <a:tcPr/>
                </a:tc>
                <a:tc>
                  <a:txBody>
                    <a:bodyPr/>
                    <a:lstStyle/>
                    <a:p>
                      <a:pPr marL="0" marR="0" lvl="0" indent="0" algn="l" defTabSz="1567120" rtl="0" eaLnBrk="1" fontAlgn="auto" latinLnBrk="0" hangingPunct="1">
                        <a:lnSpc>
                          <a:spcPct val="100000"/>
                        </a:lnSpc>
                        <a:spcBef>
                          <a:spcPts val="0"/>
                        </a:spcBef>
                        <a:spcAft>
                          <a:spcPts val="0"/>
                        </a:spcAft>
                        <a:buClrTx/>
                        <a:buSzTx/>
                        <a:buFontTx/>
                        <a:buNone/>
                        <a:tabLst/>
                        <a:defRPr/>
                      </a:pPr>
                      <a:r>
                        <a:rPr lang="en-US" sz="2400">
                          <a:solidFill>
                            <a:schemeClr val="tx2"/>
                          </a:solidFill>
                          <a:latin typeface="Arial" panose="020B0604020202020204" pitchFamily="34" charset="0"/>
                          <a:cs typeface="Arial" panose="020B0604020202020204" pitchFamily="34" charset="0"/>
                        </a:rPr>
                        <a:t>Rehabilitation efforts from Alternative 2 plus deck and abutment widening, footing widening and steel piles on footing extensions.</a:t>
                      </a:r>
                      <a:endParaRPr lang="en-US" sz="2400">
                        <a:solidFill>
                          <a:schemeClr val="tx2"/>
                        </a:solidFill>
                      </a:endParaRPr>
                    </a:p>
                  </a:txBody>
                  <a:tcPr/>
                </a:tc>
                <a:tc>
                  <a:txBody>
                    <a:bodyPr/>
                    <a:lstStyle/>
                    <a:p>
                      <a:pPr marL="0" marR="0" lvl="0" indent="0" algn="l" defTabSz="1567120" rtl="0" eaLnBrk="1" fontAlgn="auto" latinLnBrk="0" hangingPunct="1">
                        <a:lnSpc>
                          <a:spcPct val="100000"/>
                        </a:lnSpc>
                        <a:spcBef>
                          <a:spcPts val="0"/>
                        </a:spcBef>
                        <a:spcAft>
                          <a:spcPts val="0"/>
                        </a:spcAft>
                        <a:buClrTx/>
                        <a:buSzTx/>
                        <a:buFontTx/>
                        <a:buNone/>
                        <a:tabLst/>
                        <a:defRPr/>
                      </a:pPr>
                      <a:r>
                        <a:rPr lang="en-US" sz="2400">
                          <a:solidFill>
                            <a:schemeClr val="tx2"/>
                          </a:solidFill>
                          <a:latin typeface="Arial" panose="020B0604020202020204" pitchFamily="34" charset="0"/>
                          <a:cs typeface="Arial" panose="020B0604020202020204" pitchFamily="34" charset="0"/>
                        </a:rPr>
                        <a:t>Rehabilitation effort from Alternative 2 plus deck, abutment and footing widening, steel piles on footing extensions.</a:t>
                      </a:r>
                      <a:r>
                        <a:rPr lang="en-CA" sz="2400">
                          <a:solidFill>
                            <a:schemeClr val="tx2"/>
                          </a:solidFill>
                        </a:rPr>
                        <a:t> </a:t>
                      </a:r>
                      <a:endParaRPr lang="en-US" sz="2400">
                        <a:solidFill>
                          <a:srgbClr val="FF0000"/>
                        </a:solidFill>
                      </a:endParaRPr>
                    </a:p>
                  </a:txBody>
                  <a:tcPr/>
                </a:tc>
                <a:extLst>
                  <a:ext uri="{0D108BD9-81ED-4DB2-BD59-A6C34878D82A}">
                    <a16:rowId xmlns:a16="http://schemas.microsoft.com/office/drawing/2014/main" val="111298793"/>
                  </a:ext>
                </a:extLst>
              </a:tr>
              <a:tr h="2097650">
                <a:tc>
                  <a:txBody>
                    <a:bodyPr/>
                    <a:lstStyle/>
                    <a:p>
                      <a:pPr marL="466725" indent="-466725"/>
                      <a:r>
                        <a:rPr lang="en-US" sz="3200" b="1">
                          <a:solidFill>
                            <a:schemeClr val="tx2"/>
                          </a:solidFill>
                          <a:latin typeface="Arial" panose="020B0604020202020204" pitchFamily="34" charset="0"/>
                          <a:cs typeface="Arial" panose="020B0604020202020204" pitchFamily="34" charset="0"/>
                        </a:rPr>
                        <a:t>4) Replace Structure</a:t>
                      </a:r>
                    </a:p>
                  </a:txBody>
                  <a:tcPr/>
                </a:tc>
                <a:tc>
                  <a:txBody>
                    <a:bodyPr/>
                    <a:lstStyle/>
                    <a:p>
                      <a:pPr marL="0" indent="0">
                        <a:lnSpc>
                          <a:spcPct val="114000"/>
                        </a:lnSpc>
                        <a:spcBef>
                          <a:spcPts val="600"/>
                        </a:spcBef>
                        <a:spcAft>
                          <a:spcPts val="600"/>
                        </a:spcAft>
                        <a:buFont typeface="+mj-lt"/>
                        <a:buNone/>
                      </a:pPr>
                      <a:r>
                        <a:rPr lang="en-US" sz="2400">
                          <a:solidFill>
                            <a:schemeClr val="tx2"/>
                          </a:solidFill>
                          <a:latin typeface="Arial" panose="020B0604020202020204" pitchFamily="34" charset="0"/>
                          <a:cs typeface="Arial" panose="020B0604020202020204" pitchFamily="34" charset="0"/>
                        </a:rPr>
                        <a:t>Full structure replacement with a 16.25 m span bridge. Includes ability to improve alignment with watercourse and widen structure to meet desired road platform width. </a:t>
                      </a:r>
                    </a:p>
                  </a:txBody>
                  <a:tcPr/>
                </a:tc>
                <a:tc>
                  <a:txBody>
                    <a:bodyPr/>
                    <a:lstStyle/>
                    <a:p>
                      <a:pPr marL="0" marR="0" lvl="0" indent="0" algn="l" defTabSz="1645920" rtl="0" eaLnBrk="1" fontAlgn="auto" latinLnBrk="0" hangingPunct="1">
                        <a:lnSpc>
                          <a:spcPct val="114000"/>
                        </a:lnSpc>
                        <a:spcBef>
                          <a:spcPts val="600"/>
                        </a:spcBef>
                        <a:spcAft>
                          <a:spcPts val="600"/>
                        </a:spcAft>
                        <a:buClrTx/>
                        <a:buSzTx/>
                        <a:buFont typeface="+mj-lt"/>
                        <a:buNone/>
                        <a:tabLst/>
                        <a:defRPr/>
                      </a:pPr>
                      <a:r>
                        <a:rPr lang="en-US" sz="2400" dirty="0">
                          <a:solidFill>
                            <a:schemeClr val="tx2"/>
                          </a:solidFill>
                          <a:latin typeface="Arial" panose="020B0604020202020204" pitchFamily="34" charset="0"/>
                          <a:cs typeface="Arial" panose="020B0604020202020204" pitchFamily="34" charset="0"/>
                        </a:rPr>
                        <a:t>Full structure replacement with a 14.0 m span bridge. New structure can be constructed to desired platform width and can allow for improved sight distance to meet 60km/</a:t>
                      </a:r>
                      <a:r>
                        <a:rPr lang="en-US" sz="2400" dirty="0" err="1">
                          <a:solidFill>
                            <a:schemeClr val="tx2"/>
                          </a:solidFill>
                          <a:latin typeface="Arial" panose="020B0604020202020204" pitchFamily="34" charset="0"/>
                          <a:cs typeface="Arial" panose="020B0604020202020204" pitchFamily="34" charset="0"/>
                        </a:rPr>
                        <a:t>hr</a:t>
                      </a:r>
                      <a:r>
                        <a:rPr lang="en-US" sz="2400" dirty="0">
                          <a:solidFill>
                            <a:schemeClr val="tx2"/>
                          </a:solidFill>
                          <a:latin typeface="Arial" panose="020B0604020202020204" pitchFamily="34" charset="0"/>
                          <a:cs typeface="Arial" panose="020B0604020202020204" pitchFamily="34" charset="0"/>
                        </a:rPr>
                        <a:t> design speed. </a:t>
                      </a:r>
                    </a:p>
                  </a:txBody>
                  <a:tcPr/>
                </a:tc>
                <a:extLst>
                  <a:ext uri="{0D108BD9-81ED-4DB2-BD59-A6C34878D82A}">
                    <a16:rowId xmlns:a16="http://schemas.microsoft.com/office/drawing/2014/main" val="3359371069"/>
                  </a:ext>
                </a:extLst>
              </a:tr>
            </a:tbl>
          </a:graphicData>
        </a:graphic>
      </p:graphicFrame>
      <p:pic>
        <p:nvPicPr>
          <p:cNvPr id="26" name="Audio 25">
            <a:hlinkClick r:id="" action="ppaction://media"/>
            <a:extLst>
              <a:ext uri="{FF2B5EF4-FFF2-40B4-BE49-F238E27FC236}">
                <a16:creationId xmlns:a16="http://schemas.microsoft.com/office/drawing/2014/main" id="{073BE223-3270-A2B9-271F-FBC42BA1E85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405625" t="-405625" r="-405625" b="-405625"/>
          <a:stretch>
            <a:fillRect/>
          </a:stretch>
        </p:blipFill>
        <p:spPr>
          <a:xfrm>
            <a:off x="12607747" y="8492947"/>
            <a:ext cx="3703320" cy="3703320"/>
          </a:xfrm>
          <a:prstGeom prst="ellipse">
            <a:avLst/>
          </a:prstGeom>
        </p:spPr>
      </p:pic>
    </p:spTree>
    <p:extLst>
      <p:ext uri="{BB962C8B-B14F-4D97-AF65-F5344CB8AC3E}">
        <p14:creationId xmlns:p14="http://schemas.microsoft.com/office/powerpoint/2010/main" val="187270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A853D1A-B640-4A3F-9C25-7B0EE4E6C141}"/>
              </a:ext>
            </a:extLst>
          </p:cNvPr>
          <p:cNvSpPr>
            <a:spLocks noGrp="1"/>
          </p:cNvSpPr>
          <p:nvPr>
            <p:ph type="ftr" sz="quarter" idx="3"/>
          </p:nvPr>
        </p:nvSpPr>
        <p:spPr>
          <a:xfrm>
            <a:off x="15807101" y="11936188"/>
            <a:ext cx="733746" cy="584693"/>
          </a:xfrm>
        </p:spPr>
        <p:txBody>
          <a:bodyPr/>
          <a:lstStyle/>
          <a:p>
            <a:r>
              <a:rPr lang="en-US" sz="1800"/>
              <a:t> </a:t>
            </a:r>
            <a:fld id="{59F945A7-B25D-474E-AD8D-7EC3E8BBD76C}" type="slidenum">
              <a:rPr lang="en-US" sz="1800" smtClean="0"/>
              <a:pPr/>
              <a:t>17</a:t>
            </a:fld>
            <a:endParaRPr lang="en-US" sz="1800"/>
          </a:p>
        </p:txBody>
      </p:sp>
      <p:sp>
        <p:nvSpPr>
          <p:cNvPr id="8" name="Title 1">
            <a:extLst>
              <a:ext uri="{FF2B5EF4-FFF2-40B4-BE49-F238E27FC236}">
                <a16:creationId xmlns:a16="http://schemas.microsoft.com/office/drawing/2014/main" id="{BD18DAA6-6C4F-4D31-A55A-E87407175358}"/>
              </a:ext>
            </a:extLst>
          </p:cNvPr>
          <p:cNvSpPr txBox="1">
            <a:spLocks/>
          </p:cNvSpPr>
          <p:nvPr/>
        </p:nvSpPr>
        <p:spPr>
          <a:xfrm>
            <a:off x="5481863" y="445675"/>
            <a:ext cx="5495472" cy="628382"/>
          </a:xfrm>
          <a:prstGeom prst="rect">
            <a:avLst/>
          </a:prstGeom>
        </p:spPr>
        <p:txBody>
          <a:bodyPr anchor="ctr">
            <a:noAutofit/>
          </a:bodyPr>
          <a:lstStyle>
            <a:lvl1pPr algn="ctr" defTabSz="1567120" rtl="0" eaLnBrk="1" latinLnBrk="0" hangingPunct="1">
              <a:spcBef>
                <a:spcPct val="0"/>
              </a:spcBef>
              <a:buNone/>
              <a:defRPr sz="7600" kern="1200">
                <a:solidFill>
                  <a:srgbClr val="004987"/>
                </a:solidFill>
                <a:latin typeface="+mj-lt"/>
                <a:ea typeface="+mj-ea"/>
                <a:cs typeface="+mj-cs"/>
              </a:defRPr>
            </a:lvl1pPr>
          </a:lstStyle>
          <a:p>
            <a:r>
              <a:rPr lang="en-US" sz="4000" b="1">
                <a:solidFill>
                  <a:schemeClr val="tx2"/>
                </a:solidFill>
                <a:latin typeface="Arial" panose="020B0604020202020204" pitchFamily="34" charset="0"/>
                <a:cs typeface="Arial" panose="020B0604020202020204" pitchFamily="34" charset="0"/>
              </a:rPr>
              <a:t>Alternative Solutions</a:t>
            </a:r>
          </a:p>
          <a:p>
            <a:r>
              <a:rPr lang="en-US" sz="4000" b="1">
                <a:solidFill>
                  <a:schemeClr val="tx2"/>
                </a:solidFill>
                <a:latin typeface="Arial" panose="020B0604020202020204" pitchFamily="34" charset="0"/>
                <a:cs typeface="Arial" panose="020B0604020202020204" pitchFamily="34" charset="0"/>
              </a:rPr>
              <a:t>Duffy’s Lane Bridge</a:t>
            </a:r>
          </a:p>
        </p:txBody>
      </p:sp>
      <p:graphicFrame>
        <p:nvGraphicFramePr>
          <p:cNvPr id="7" name="Table 6">
            <a:extLst>
              <a:ext uri="{FF2B5EF4-FFF2-40B4-BE49-F238E27FC236}">
                <a16:creationId xmlns:a16="http://schemas.microsoft.com/office/drawing/2014/main" id="{88AE4A57-7FAE-4570-92D3-14EF8F1D23C7}"/>
              </a:ext>
            </a:extLst>
          </p:cNvPr>
          <p:cNvGraphicFramePr>
            <a:graphicFrameLocks noGrp="1"/>
          </p:cNvGraphicFramePr>
          <p:nvPr>
            <p:extLst>
              <p:ext uri="{D42A27DB-BD31-4B8C-83A1-F6EECF244321}">
                <p14:modId xmlns:p14="http://schemas.microsoft.com/office/powerpoint/2010/main" val="2462932810"/>
              </p:ext>
            </p:extLst>
          </p:nvPr>
        </p:nvGraphicFramePr>
        <p:xfrm>
          <a:off x="0" y="1788160"/>
          <a:ext cx="16459199" cy="10127005"/>
        </p:xfrm>
        <a:graphic>
          <a:graphicData uri="http://schemas.openxmlformats.org/drawingml/2006/table">
            <a:tbl>
              <a:tblPr firstRow="1" bandRow="1">
                <a:tableStyleId>{5C22544A-7EE6-4342-B048-85BDC9FD1C3A}</a:tableStyleId>
              </a:tblPr>
              <a:tblGrid>
                <a:gridCol w="4310580">
                  <a:extLst>
                    <a:ext uri="{9D8B030D-6E8A-4147-A177-3AD203B41FA5}">
                      <a16:colId xmlns:a16="http://schemas.microsoft.com/office/drawing/2014/main" val="3661126393"/>
                    </a:ext>
                  </a:extLst>
                </a:gridCol>
                <a:gridCol w="12148619">
                  <a:extLst>
                    <a:ext uri="{9D8B030D-6E8A-4147-A177-3AD203B41FA5}">
                      <a16:colId xmlns:a16="http://schemas.microsoft.com/office/drawing/2014/main" val="3895893305"/>
                    </a:ext>
                  </a:extLst>
                </a:gridCol>
              </a:tblGrid>
              <a:tr h="641901">
                <a:tc>
                  <a:txBody>
                    <a:bodyPr/>
                    <a:lstStyle/>
                    <a:p>
                      <a:r>
                        <a:rPr lang="en-US" sz="3200">
                          <a:latin typeface="Arial"/>
                          <a:cs typeface="Arial"/>
                        </a:rPr>
                        <a:t>Alternative Solution</a:t>
                      </a:r>
                    </a:p>
                  </a:txBody>
                  <a:tcPr/>
                </a:tc>
                <a:tc>
                  <a:txBody>
                    <a:bodyPr/>
                    <a:lstStyle/>
                    <a:p>
                      <a:r>
                        <a:rPr lang="en-US" sz="3200">
                          <a:latin typeface="Arial"/>
                          <a:cs typeface="Arial"/>
                        </a:rPr>
                        <a:t>Description</a:t>
                      </a:r>
                    </a:p>
                  </a:txBody>
                  <a:tcPr/>
                </a:tc>
                <a:extLst>
                  <a:ext uri="{0D108BD9-81ED-4DB2-BD59-A6C34878D82A}">
                    <a16:rowId xmlns:a16="http://schemas.microsoft.com/office/drawing/2014/main" val="4268997549"/>
                  </a:ext>
                </a:extLst>
              </a:tr>
              <a:tr h="1182448">
                <a:tc>
                  <a:txBody>
                    <a:bodyPr/>
                    <a:lstStyle/>
                    <a:p>
                      <a:r>
                        <a:rPr lang="en-US" sz="2400" b="1">
                          <a:solidFill>
                            <a:schemeClr val="tx2"/>
                          </a:solidFill>
                          <a:latin typeface="Arial"/>
                          <a:cs typeface="Arial"/>
                        </a:rPr>
                        <a:t>1) Do Nothing – </a:t>
                      </a: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2400">
                          <a:solidFill>
                            <a:schemeClr val="tx2"/>
                          </a:solidFill>
                          <a:latin typeface="Arial"/>
                          <a:cs typeface="Arial"/>
                        </a:rPr>
                        <a:t>Mandatory requirement for consideration in a Class EA.  Maintain the status quo. Allows for structure to live out remaining service life (anticipated 5-10 years). Structure would be removed of at end of service life and roadway dead-ended at structure.</a:t>
                      </a:r>
                      <a:endParaRPr lang="en-US" sz="2400">
                        <a:latin typeface="Arial"/>
                        <a:cs typeface="Arial"/>
                      </a:endParaRPr>
                    </a:p>
                  </a:txBody>
                  <a:tcPr/>
                </a:tc>
                <a:extLst>
                  <a:ext uri="{0D108BD9-81ED-4DB2-BD59-A6C34878D82A}">
                    <a16:rowId xmlns:a16="http://schemas.microsoft.com/office/drawing/2014/main" val="459994329"/>
                  </a:ext>
                </a:extLst>
              </a:tr>
              <a:tr h="1544188">
                <a:tc>
                  <a:txBody>
                    <a:bodyPr/>
                    <a:lstStyle/>
                    <a:p>
                      <a:pPr marL="466725" lvl="0" indent="-466725">
                        <a:buNone/>
                      </a:pPr>
                      <a:r>
                        <a:rPr lang="en-US" sz="2400" b="1">
                          <a:solidFill>
                            <a:schemeClr val="tx2"/>
                          </a:solidFill>
                          <a:latin typeface="Arial"/>
                          <a:cs typeface="Arial"/>
                        </a:rPr>
                        <a:t>2) Abandon/Remove </a:t>
                      </a:r>
                      <a:endParaRPr lang="en-US"/>
                    </a:p>
                    <a:p>
                      <a:pPr marL="466725" lvl="0" indent="-466725">
                        <a:buNone/>
                      </a:pPr>
                      <a:r>
                        <a:rPr lang="en-US" sz="2400" b="1">
                          <a:solidFill>
                            <a:schemeClr val="tx2"/>
                          </a:solidFill>
                          <a:latin typeface="Arial"/>
                          <a:cs typeface="Arial"/>
                        </a:rPr>
                        <a:t>   Structure and Close the </a:t>
                      </a:r>
                    </a:p>
                    <a:p>
                      <a:pPr marL="466725" lvl="0" indent="-466725">
                        <a:buNone/>
                      </a:pPr>
                      <a:r>
                        <a:rPr lang="en-US" sz="2400" b="1">
                          <a:solidFill>
                            <a:schemeClr val="tx2"/>
                          </a:solidFill>
                          <a:latin typeface="Arial"/>
                          <a:cs typeface="Arial"/>
                        </a:rPr>
                        <a:t>   Road</a:t>
                      </a:r>
                      <a:endParaRPr lang="en-US"/>
                    </a:p>
                  </a:txBody>
                  <a:tcPr/>
                </a:tc>
                <a:tc>
                  <a:txBody>
                    <a:bodyPr/>
                    <a:lstStyle/>
                    <a:p>
                      <a:pPr lvl="0" algn="l">
                        <a:lnSpc>
                          <a:spcPct val="100000"/>
                        </a:lnSpc>
                        <a:spcBef>
                          <a:spcPts val="0"/>
                        </a:spcBef>
                        <a:spcAft>
                          <a:spcPts val="0"/>
                        </a:spcAft>
                        <a:buNone/>
                      </a:pPr>
                      <a:r>
                        <a:rPr lang="en-US" sz="2400" b="0" i="0" u="none" strike="noStrike" noProof="0">
                          <a:solidFill>
                            <a:schemeClr val="tx2"/>
                          </a:solidFill>
                          <a:latin typeface="Arial"/>
                        </a:rPr>
                        <a:t>Structure would be removed before its end of service life and roadway closed at structure.</a:t>
                      </a:r>
                      <a:endParaRPr lang="en-CA" sz="2400" b="0" i="0" u="none" strike="noStrike" noProof="0">
                        <a:latin typeface="Arial"/>
                      </a:endParaRPr>
                    </a:p>
                    <a:p>
                      <a:pPr marL="0" lvl="0" indent="0" algn="l" defTabSz="1645920">
                        <a:lnSpc>
                          <a:spcPct val="100000"/>
                        </a:lnSpc>
                        <a:spcBef>
                          <a:spcPts val="0"/>
                        </a:spcBef>
                        <a:spcAft>
                          <a:spcPts val="0"/>
                        </a:spcAft>
                        <a:buNone/>
                        <a:tabLst/>
                        <a:defRPr/>
                      </a:pPr>
                      <a:endParaRPr lang="en-CA" sz="2400">
                        <a:solidFill>
                          <a:schemeClr val="tx2"/>
                        </a:solidFill>
                      </a:endParaRPr>
                    </a:p>
                  </a:txBody>
                  <a:tcPr/>
                </a:tc>
                <a:extLst>
                  <a:ext uri="{0D108BD9-81ED-4DB2-BD59-A6C34878D82A}">
                    <a16:rowId xmlns:a16="http://schemas.microsoft.com/office/drawing/2014/main" val="1012524015"/>
                  </a:ext>
                </a:extLst>
              </a:tr>
              <a:tr h="1544188">
                <a:tc>
                  <a:txBody>
                    <a:bodyPr/>
                    <a:lstStyle/>
                    <a:p>
                      <a:pPr marL="466725" indent="-466725"/>
                      <a:r>
                        <a:rPr lang="en-US" sz="2400" b="1">
                          <a:solidFill>
                            <a:schemeClr val="tx2"/>
                          </a:solidFill>
                          <a:latin typeface="Arial"/>
                          <a:cs typeface="Arial"/>
                        </a:rPr>
                        <a:t>3) Rehabilitate Structure</a:t>
                      </a:r>
                    </a:p>
                  </a:txBody>
                  <a:tcPr/>
                </a:tc>
                <a:tc>
                  <a:txBody>
                    <a:bodyPr/>
                    <a:lstStyle/>
                    <a:p>
                      <a:pPr marL="0" marR="0" lvl="0" indent="0" algn="l" defTabSz="1645920" rtl="0" eaLnBrk="1" fontAlgn="auto" latinLnBrk="0" hangingPunct="1">
                        <a:lnSpc>
                          <a:spcPct val="100000"/>
                        </a:lnSpc>
                        <a:spcBef>
                          <a:spcPts val="0"/>
                        </a:spcBef>
                        <a:spcAft>
                          <a:spcPts val="0"/>
                        </a:spcAft>
                        <a:buClrTx/>
                        <a:buSzTx/>
                        <a:buFontTx/>
                        <a:buNone/>
                        <a:tabLst/>
                        <a:defRPr/>
                      </a:pPr>
                      <a:r>
                        <a:rPr lang="en-CA" sz="2400">
                          <a:solidFill>
                            <a:schemeClr val="tx2"/>
                          </a:solidFill>
                        </a:rPr>
                        <a:t>Partial depth concrete repairs on soffit, deck top, and substructure, removal and replacement of barrier system, full depth curb removal and reconstruction of outer deck edges and wingwall tops, removal of asphalt wearing surface, installation of erosion and scour protection.</a:t>
                      </a:r>
                      <a:endParaRPr lang="en-US" sz="2400">
                        <a:solidFill>
                          <a:schemeClr val="tx2"/>
                        </a:solidFill>
                      </a:endParaRPr>
                    </a:p>
                  </a:txBody>
                  <a:tcPr/>
                </a:tc>
                <a:extLst>
                  <a:ext uri="{0D108BD9-81ED-4DB2-BD59-A6C34878D82A}">
                    <a16:rowId xmlns:a16="http://schemas.microsoft.com/office/drawing/2014/main" val="3087087233"/>
                  </a:ext>
                </a:extLst>
              </a:tr>
              <a:tr h="1544188">
                <a:tc>
                  <a:txBody>
                    <a:bodyPr/>
                    <a:lstStyle/>
                    <a:p>
                      <a:pPr marL="690245" indent="-690245"/>
                      <a:r>
                        <a:rPr lang="en-US" sz="2400" b="1">
                          <a:solidFill>
                            <a:schemeClr val="tx2"/>
                          </a:solidFill>
                          <a:latin typeface="Arial"/>
                          <a:cs typeface="Arial"/>
                        </a:rPr>
                        <a:t>4a) Replace Structure </a:t>
                      </a:r>
                    </a:p>
                    <a:p>
                      <a:pPr marL="690245" indent="-690245"/>
                      <a:endParaRPr lang="en-US" sz="2400" b="1">
                        <a:solidFill>
                          <a:schemeClr val="tx2"/>
                        </a:solidFill>
                        <a:latin typeface="Arial"/>
                        <a:cs typeface="Arial"/>
                      </a:endParaRPr>
                    </a:p>
                    <a:p>
                      <a:pPr marL="0" indent="0"/>
                      <a:r>
                        <a:rPr lang="en-US" sz="2400" b="1" i="1">
                          <a:solidFill>
                            <a:schemeClr val="tx2"/>
                          </a:solidFill>
                          <a:latin typeface="Arial"/>
                          <a:cs typeface="Arial"/>
                        </a:rPr>
                        <a:t>      Vehicular Bridge </a:t>
                      </a:r>
                      <a:r>
                        <a:rPr lang="en-US" sz="2400" b="0" i="1">
                          <a:solidFill>
                            <a:schemeClr val="tx2"/>
                          </a:solidFill>
                          <a:latin typeface="Arial"/>
                          <a:cs typeface="Arial"/>
                        </a:rPr>
                        <a:t>–</a:t>
                      </a:r>
                    </a:p>
                    <a:p>
                      <a:pPr marL="466725" indent="41275"/>
                      <a:r>
                        <a:rPr lang="en-US" sz="2400" b="1" i="1">
                          <a:solidFill>
                            <a:schemeClr val="tx2"/>
                          </a:solidFill>
                          <a:latin typeface="Arial"/>
                          <a:cs typeface="Arial"/>
                        </a:rPr>
                        <a:t>Two-Lane</a:t>
                      </a:r>
                    </a:p>
                  </a:txBody>
                  <a:tcPr/>
                </a:tc>
                <a:tc>
                  <a:txBody>
                    <a:bodyPr/>
                    <a:lstStyle/>
                    <a:p>
                      <a:pPr marL="0" marR="0" lvl="0" indent="0" algn="l" defTabSz="1567120" rtl="0" eaLnBrk="1" fontAlgn="auto" latinLnBrk="0" hangingPunct="1">
                        <a:lnSpc>
                          <a:spcPct val="100000"/>
                        </a:lnSpc>
                        <a:spcBef>
                          <a:spcPts val="0"/>
                        </a:spcBef>
                        <a:spcAft>
                          <a:spcPts val="0"/>
                        </a:spcAft>
                        <a:buClrTx/>
                        <a:buSzTx/>
                        <a:buFontTx/>
                        <a:buNone/>
                        <a:tabLst/>
                        <a:defRPr/>
                      </a:pPr>
                      <a:r>
                        <a:rPr lang="en-US" sz="2400">
                          <a:solidFill>
                            <a:schemeClr val="tx2"/>
                          </a:solidFill>
                        </a:rPr>
                        <a:t>Replacement of existing structure with a two-lane vehicular bridge that has a slightly larger span and width to meet Town Standard driving platform, designed to full vehicular load requirements and road profile improvements.</a:t>
                      </a:r>
                    </a:p>
                  </a:txBody>
                  <a:tcPr/>
                </a:tc>
                <a:extLst>
                  <a:ext uri="{0D108BD9-81ED-4DB2-BD59-A6C34878D82A}">
                    <a16:rowId xmlns:a16="http://schemas.microsoft.com/office/drawing/2014/main" val="111298793"/>
                  </a:ext>
                </a:extLst>
              </a:tr>
              <a:tr h="1598850">
                <a:tc>
                  <a:txBody>
                    <a:bodyPr/>
                    <a:lstStyle/>
                    <a:p>
                      <a:pPr marL="690245" indent="-690245"/>
                      <a:r>
                        <a:rPr lang="en-US" sz="2400" b="1">
                          <a:solidFill>
                            <a:schemeClr val="tx2"/>
                          </a:solidFill>
                          <a:latin typeface="Arial"/>
                          <a:cs typeface="Arial"/>
                        </a:rPr>
                        <a:t>4b) Replace Structure </a:t>
                      </a:r>
                    </a:p>
                    <a:p>
                      <a:pPr marL="690245" indent="-690245"/>
                      <a:endParaRPr lang="en-US" sz="2400" b="1">
                        <a:solidFill>
                          <a:schemeClr val="tx2"/>
                        </a:solidFill>
                        <a:latin typeface="Arial"/>
                        <a:cs typeface="Arial"/>
                      </a:endParaRPr>
                    </a:p>
                    <a:p>
                      <a:r>
                        <a:rPr lang="en-US" sz="2400" b="1" i="1">
                          <a:solidFill>
                            <a:schemeClr val="tx2"/>
                          </a:solidFill>
                          <a:latin typeface="Arial"/>
                          <a:cs typeface="Arial"/>
                        </a:rPr>
                        <a:t>      Vehicular Bridge –                  Single-Lane, Modular</a:t>
                      </a:r>
                    </a:p>
                  </a:txBody>
                  <a:tcPr/>
                </a:tc>
                <a:tc>
                  <a:txBody>
                    <a:bodyPr/>
                    <a:lstStyle/>
                    <a:p>
                      <a:pPr marL="0" indent="0">
                        <a:lnSpc>
                          <a:spcPct val="114000"/>
                        </a:lnSpc>
                        <a:spcBef>
                          <a:spcPts val="600"/>
                        </a:spcBef>
                        <a:spcAft>
                          <a:spcPts val="600"/>
                        </a:spcAft>
                        <a:buFont typeface="+mj-lt"/>
                        <a:buNone/>
                      </a:pPr>
                      <a:r>
                        <a:rPr lang="en-US" sz="2400">
                          <a:solidFill>
                            <a:schemeClr val="tx2"/>
                          </a:solidFill>
                          <a:latin typeface="Arial"/>
                          <a:cs typeface="Arial"/>
                        </a:rPr>
                        <a:t>One-lane, two-way structure that would provide a 4.2 m (+/-) wide driving platform as a pre-fabricated girder-type structure. The new structure would allow for a larger span and new bridge abutments and would allow for road profile improvements. </a:t>
                      </a:r>
                      <a:endParaRPr lang="en-US" sz="2400">
                        <a:solidFill>
                          <a:schemeClr val="tx2"/>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359371069"/>
                  </a:ext>
                </a:extLst>
              </a:tr>
              <a:tr h="1722996">
                <a:tc>
                  <a:txBody>
                    <a:bodyPr/>
                    <a:lstStyle/>
                    <a:p>
                      <a:pPr marL="690245" indent="-690245"/>
                      <a:r>
                        <a:rPr lang="en-US" sz="2400" b="1">
                          <a:solidFill>
                            <a:schemeClr val="tx2"/>
                          </a:solidFill>
                          <a:latin typeface="Arial"/>
                          <a:cs typeface="Arial"/>
                        </a:rPr>
                        <a:t>4c) Replace Structure </a:t>
                      </a:r>
                    </a:p>
                    <a:p>
                      <a:pPr marL="690245" indent="-690245"/>
                      <a:endParaRPr lang="en-US" sz="2400" b="1">
                        <a:solidFill>
                          <a:schemeClr val="tx2"/>
                        </a:solidFill>
                        <a:latin typeface="Arial"/>
                        <a:cs typeface="Arial"/>
                      </a:endParaRPr>
                    </a:p>
                    <a:p>
                      <a:r>
                        <a:rPr lang="en-US" sz="2400" b="1" i="1">
                          <a:solidFill>
                            <a:schemeClr val="tx2"/>
                          </a:solidFill>
                          <a:latin typeface="Arial"/>
                          <a:cs typeface="Arial"/>
                        </a:rPr>
                        <a:t>      Pedestrian Bridge</a:t>
                      </a:r>
                    </a:p>
                  </a:txBody>
                  <a:tcPr/>
                </a:tc>
                <a:tc>
                  <a:txBody>
                    <a:bodyPr/>
                    <a:lstStyle/>
                    <a:p>
                      <a:pPr marL="0" indent="0">
                        <a:lnSpc>
                          <a:spcPct val="114000"/>
                        </a:lnSpc>
                        <a:spcBef>
                          <a:spcPts val="600"/>
                        </a:spcBef>
                        <a:spcAft>
                          <a:spcPts val="600"/>
                        </a:spcAft>
                        <a:buFont typeface="+mj-lt"/>
                        <a:buNone/>
                      </a:pPr>
                      <a:r>
                        <a:rPr lang="en-US" sz="2400">
                          <a:solidFill>
                            <a:schemeClr val="tx2"/>
                          </a:solidFill>
                          <a:latin typeface="Arial"/>
                          <a:cs typeface="Arial"/>
                        </a:rPr>
                        <a:t>Eliminate vehicular access and limit the capacity to pedestrian and bicycle crossing only. A 2.4 m platform and 15 m long span is being considered. </a:t>
                      </a:r>
                      <a:endParaRPr lang="en-US" sz="2400">
                        <a:solidFill>
                          <a:schemeClr val="tx2"/>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126724697"/>
                  </a:ext>
                </a:extLst>
              </a:tr>
            </a:tbl>
          </a:graphicData>
        </a:graphic>
      </p:graphicFrame>
      <p:pic>
        <p:nvPicPr>
          <p:cNvPr id="11" name="Audio 10">
            <a:hlinkClick r:id="" action="ppaction://media"/>
            <a:extLst>
              <a:ext uri="{FF2B5EF4-FFF2-40B4-BE49-F238E27FC236}">
                <a16:creationId xmlns:a16="http://schemas.microsoft.com/office/drawing/2014/main" id="{D575BA8C-A478-DE4D-4342-DB08CB65461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405625" t="-405625" r="-405625" b="-405625"/>
          <a:stretch>
            <a:fillRect/>
          </a:stretch>
        </p:blipFill>
        <p:spPr>
          <a:xfrm>
            <a:off x="12607747" y="8492947"/>
            <a:ext cx="3703320" cy="3703320"/>
          </a:xfrm>
          <a:prstGeom prst="ellipse">
            <a:avLst/>
          </a:prstGeom>
        </p:spPr>
      </p:pic>
    </p:spTree>
    <p:extLst>
      <p:ext uri="{BB962C8B-B14F-4D97-AF65-F5344CB8AC3E}">
        <p14:creationId xmlns:p14="http://schemas.microsoft.com/office/powerpoint/2010/main" val="60473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3"/>
          <p:cNvSpPr txBox="1">
            <a:spLocks/>
          </p:cNvSpPr>
          <p:nvPr/>
        </p:nvSpPr>
        <p:spPr>
          <a:xfrm>
            <a:off x="15716250" y="11881912"/>
            <a:ext cx="595726" cy="513933"/>
          </a:xfrm>
          <a:prstGeom prst="rect">
            <a:avLst/>
          </a:prstGeom>
        </p:spPr>
        <p:txBody>
          <a:bodyPr vert="horz" lIns="156712" tIns="78357" rIns="156712" bIns="78357" rtlCol="0" anchor="ctr"/>
          <a:lstStyle>
            <a:defPPr>
              <a:defRPr lang="en-US"/>
            </a:defPPr>
            <a:lvl1pPr marL="0" algn="r" defTabSz="1567120" rtl="0" eaLnBrk="1" latinLnBrk="0" hangingPunct="1">
              <a:defRPr sz="2100" kern="1200">
                <a:solidFill>
                  <a:schemeClr val="bg1"/>
                </a:solidFill>
                <a:latin typeface="+mn-lt"/>
                <a:ea typeface="+mn-ea"/>
                <a:cs typeface="+mn-cs"/>
              </a:defRPr>
            </a:lvl1pPr>
            <a:lvl2pPr marL="783560" algn="l" defTabSz="1567120" rtl="0" eaLnBrk="1" latinLnBrk="0" hangingPunct="1">
              <a:defRPr sz="3100" kern="1200">
                <a:solidFill>
                  <a:schemeClr val="tx1"/>
                </a:solidFill>
                <a:latin typeface="+mn-lt"/>
                <a:ea typeface="+mn-ea"/>
                <a:cs typeface="+mn-cs"/>
              </a:defRPr>
            </a:lvl2pPr>
            <a:lvl3pPr marL="1567120" algn="l" defTabSz="1567120" rtl="0" eaLnBrk="1" latinLnBrk="0" hangingPunct="1">
              <a:defRPr sz="3100" kern="1200">
                <a:solidFill>
                  <a:schemeClr val="tx1"/>
                </a:solidFill>
                <a:latin typeface="+mn-lt"/>
                <a:ea typeface="+mn-ea"/>
                <a:cs typeface="+mn-cs"/>
              </a:defRPr>
            </a:lvl3pPr>
            <a:lvl4pPr marL="2350679" algn="l" defTabSz="1567120" rtl="0" eaLnBrk="1" latinLnBrk="0" hangingPunct="1">
              <a:defRPr sz="3100" kern="1200">
                <a:solidFill>
                  <a:schemeClr val="tx1"/>
                </a:solidFill>
                <a:latin typeface="+mn-lt"/>
                <a:ea typeface="+mn-ea"/>
                <a:cs typeface="+mn-cs"/>
              </a:defRPr>
            </a:lvl4pPr>
            <a:lvl5pPr marL="3134239" algn="l" defTabSz="1567120" rtl="0" eaLnBrk="1" latinLnBrk="0" hangingPunct="1">
              <a:defRPr sz="3100" kern="1200">
                <a:solidFill>
                  <a:schemeClr val="tx1"/>
                </a:solidFill>
                <a:latin typeface="+mn-lt"/>
                <a:ea typeface="+mn-ea"/>
                <a:cs typeface="+mn-cs"/>
              </a:defRPr>
            </a:lvl5pPr>
            <a:lvl6pPr marL="3917799" algn="l" defTabSz="1567120" rtl="0" eaLnBrk="1" latinLnBrk="0" hangingPunct="1">
              <a:defRPr sz="3100" kern="1200">
                <a:solidFill>
                  <a:schemeClr val="tx1"/>
                </a:solidFill>
                <a:latin typeface="+mn-lt"/>
                <a:ea typeface="+mn-ea"/>
                <a:cs typeface="+mn-cs"/>
              </a:defRPr>
            </a:lvl6pPr>
            <a:lvl7pPr marL="4701358" algn="l" defTabSz="1567120" rtl="0" eaLnBrk="1" latinLnBrk="0" hangingPunct="1">
              <a:defRPr sz="3100" kern="1200">
                <a:solidFill>
                  <a:schemeClr val="tx1"/>
                </a:solidFill>
                <a:latin typeface="+mn-lt"/>
                <a:ea typeface="+mn-ea"/>
                <a:cs typeface="+mn-cs"/>
              </a:defRPr>
            </a:lvl7pPr>
            <a:lvl8pPr marL="5484918" algn="l" defTabSz="1567120" rtl="0" eaLnBrk="1" latinLnBrk="0" hangingPunct="1">
              <a:defRPr sz="3100" kern="1200">
                <a:solidFill>
                  <a:schemeClr val="tx1"/>
                </a:solidFill>
                <a:latin typeface="+mn-lt"/>
                <a:ea typeface="+mn-ea"/>
                <a:cs typeface="+mn-cs"/>
              </a:defRPr>
            </a:lvl8pPr>
            <a:lvl9pPr marL="6268478" algn="l" defTabSz="1567120" rtl="0" eaLnBrk="1" latinLnBrk="0" hangingPunct="1">
              <a:defRPr sz="3100" kern="1200">
                <a:solidFill>
                  <a:schemeClr val="tx1"/>
                </a:solidFill>
                <a:latin typeface="+mn-lt"/>
                <a:ea typeface="+mn-ea"/>
                <a:cs typeface="+mn-cs"/>
              </a:defRPr>
            </a:lvl9pPr>
          </a:lstStyle>
          <a:p>
            <a:fld id="{59F945A7-B25D-474E-AD8D-7EC3E8BBD76C}" type="slidenum">
              <a:rPr lang="en-US" sz="1800" smtClean="0"/>
              <a:pPr/>
              <a:t>18</a:t>
            </a:fld>
            <a:endParaRPr lang="en-US" sz="1800"/>
          </a:p>
        </p:txBody>
      </p:sp>
      <p:sp>
        <p:nvSpPr>
          <p:cNvPr id="12" name="Title 1">
            <a:extLst>
              <a:ext uri="{FF2B5EF4-FFF2-40B4-BE49-F238E27FC236}">
                <a16:creationId xmlns:a16="http://schemas.microsoft.com/office/drawing/2014/main" id="{DA7881DC-AD1D-470B-8282-71D7700E729A}"/>
              </a:ext>
            </a:extLst>
          </p:cNvPr>
          <p:cNvSpPr txBox="1">
            <a:spLocks/>
          </p:cNvSpPr>
          <p:nvPr/>
        </p:nvSpPr>
        <p:spPr>
          <a:xfrm>
            <a:off x="3352676" y="640725"/>
            <a:ext cx="9753847" cy="732971"/>
          </a:xfrm>
          <a:prstGeom prst="rect">
            <a:avLst/>
          </a:prstGeom>
        </p:spPr>
        <p:txBody>
          <a:bodyPr/>
          <a:lstStyle>
            <a:lvl1pPr algn="ctr" defTabSz="1567120" rtl="0" eaLnBrk="1" latinLnBrk="0" hangingPunct="1">
              <a:spcBef>
                <a:spcPct val="0"/>
              </a:spcBef>
              <a:buNone/>
              <a:defRPr sz="7600" kern="1200">
                <a:solidFill>
                  <a:srgbClr val="004987"/>
                </a:solidFill>
                <a:latin typeface="+mj-lt"/>
                <a:ea typeface="+mj-ea"/>
                <a:cs typeface="+mj-cs"/>
              </a:defRPr>
            </a:lvl1pPr>
          </a:lstStyle>
          <a:p>
            <a:pPr algn="l"/>
            <a:r>
              <a:rPr lang="en-US" sz="4000" b="1">
                <a:solidFill>
                  <a:schemeClr val="tx2"/>
                </a:solidFill>
                <a:latin typeface="Arial" panose="020B0604020202020204" pitchFamily="34" charset="0"/>
                <a:cs typeface="Arial" panose="020B0604020202020204" pitchFamily="34" charset="0"/>
              </a:rPr>
              <a:t>Evaluation of Alternative Solutions</a:t>
            </a:r>
          </a:p>
        </p:txBody>
      </p:sp>
      <p:sp>
        <p:nvSpPr>
          <p:cNvPr id="4" name="Rectangle 3">
            <a:extLst>
              <a:ext uri="{FF2B5EF4-FFF2-40B4-BE49-F238E27FC236}">
                <a16:creationId xmlns:a16="http://schemas.microsoft.com/office/drawing/2014/main" id="{DA43EA6E-6B02-4DC0-9737-E35BE0645029}"/>
              </a:ext>
            </a:extLst>
          </p:cNvPr>
          <p:cNvSpPr/>
          <p:nvPr/>
        </p:nvSpPr>
        <p:spPr>
          <a:xfrm>
            <a:off x="450918" y="1763302"/>
            <a:ext cx="15855882" cy="830997"/>
          </a:xfrm>
          <a:prstGeom prst="rect">
            <a:avLst/>
          </a:prstGeom>
        </p:spPr>
        <p:txBody>
          <a:bodyPr wrap="square" lIns="91440" tIns="45720" rIns="91440" bIns="45720" anchor="t">
            <a:spAutoFit/>
          </a:bodyPr>
          <a:lstStyle/>
          <a:p>
            <a:r>
              <a:rPr lang="en-US" sz="2400">
                <a:solidFill>
                  <a:schemeClr val="tx2"/>
                </a:solidFill>
                <a:latin typeface="Arial"/>
                <a:cs typeface="Arial"/>
              </a:rPr>
              <a:t>The alternative solutions for bridge and road reconstruction </a:t>
            </a:r>
            <a:r>
              <a:rPr lang="en-CA" sz="2400">
                <a:solidFill>
                  <a:schemeClr val="tx2"/>
                </a:solidFill>
                <a:cs typeface="Arial"/>
              </a:rPr>
              <a:t>in the Study Area </a:t>
            </a:r>
            <a:r>
              <a:rPr lang="en-US" sz="2400">
                <a:solidFill>
                  <a:schemeClr val="tx2"/>
                </a:solidFill>
                <a:latin typeface="Arial"/>
                <a:cs typeface="Arial"/>
              </a:rPr>
              <a:t>are evaluated at a high level relative to each other against a set of criteria. Potential criteria are provided below under each of the project environments:</a:t>
            </a:r>
          </a:p>
        </p:txBody>
      </p:sp>
      <p:graphicFrame>
        <p:nvGraphicFramePr>
          <p:cNvPr id="8" name="Diagram 7">
            <a:extLst>
              <a:ext uri="{FF2B5EF4-FFF2-40B4-BE49-F238E27FC236}">
                <a16:creationId xmlns:a16="http://schemas.microsoft.com/office/drawing/2014/main" id="{68979BB0-B975-405B-85A4-7EDA49A994C4}"/>
              </a:ext>
            </a:extLst>
          </p:cNvPr>
          <p:cNvGraphicFramePr/>
          <p:nvPr>
            <p:extLst>
              <p:ext uri="{D42A27DB-BD31-4B8C-83A1-F6EECF244321}">
                <p14:modId xmlns:p14="http://schemas.microsoft.com/office/powerpoint/2010/main" val="1071661721"/>
              </p:ext>
            </p:extLst>
          </p:nvPr>
        </p:nvGraphicFramePr>
        <p:xfrm>
          <a:off x="4561628" y="2628900"/>
          <a:ext cx="10252999" cy="87890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Graphic 19" descr="Connections">
            <a:extLst>
              <a:ext uri="{FF2B5EF4-FFF2-40B4-BE49-F238E27FC236}">
                <a16:creationId xmlns:a16="http://schemas.microsoft.com/office/drawing/2014/main" id="{80FCF32D-25BA-4511-AF3C-21D572CB8B2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604620" y="5325548"/>
            <a:ext cx="1854029" cy="1854029"/>
          </a:xfrm>
          <a:prstGeom prst="rect">
            <a:avLst/>
          </a:prstGeom>
        </p:spPr>
      </p:pic>
      <p:pic>
        <p:nvPicPr>
          <p:cNvPr id="24" name="Graphic 23" descr="Coins">
            <a:extLst>
              <a:ext uri="{FF2B5EF4-FFF2-40B4-BE49-F238E27FC236}">
                <a16:creationId xmlns:a16="http://schemas.microsoft.com/office/drawing/2014/main" id="{A047CB50-19CD-4A58-8439-7021D8D522A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883212" y="7972211"/>
            <a:ext cx="1466294" cy="1466294"/>
          </a:xfrm>
          <a:prstGeom prst="rect">
            <a:avLst/>
          </a:prstGeom>
        </p:spPr>
      </p:pic>
      <p:pic>
        <p:nvPicPr>
          <p:cNvPr id="26" name="Graphic 25" descr="Forest scene">
            <a:extLst>
              <a:ext uri="{FF2B5EF4-FFF2-40B4-BE49-F238E27FC236}">
                <a16:creationId xmlns:a16="http://schemas.microsoft.com/office/drawing/2014/main" id="{7C33091F-CD92-44E1-8287-E280A2507F8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644572" y="2793188"/>
            <a:ext cx="1854029" cy="1854029"/>
          </a:xfrm>
          <a:prstGeom prst="rect">
            <a:avLst/>
          </a:prstGeom>
        </p:spPr>
      </p:pic>
      <p:pic>
        <p:nvPicPr>
          <p:cNvPr id="28" name="Graphic 27" descr="Lightbulb and pencil">
            <a:extLst>
              <a:ext uri="{FF2B5EF4-FFF2-40B4-BE49-F238E27FC236}">
                <a16:creationId xmlns:a16="http://schemas.microsoft.com/office/drawing/2014/main" id="{D816DF57-DDB0-42BF-A92E-E899622012F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042047" y="9951706"/>
            <a:ext cx="1466293" cy="1466293"/>
          </a:xfrm>
          <a:prstGeom prst="rect">
            <a:avLst/>
          </a:prstGeom>
        </p:spPr>
      </p:pic>
      <p:pic>
        <p:nvPicPr>
          <p:cNvPr id="40" name="Audio 39">
            <a:hlinkClick r:id="" action="ppaction://media"/>
            <a:extLst>
              <a:ext uri="{FF2B5EF4-FFF2-40B4-BE49-F238E27FC236}">
                <a16:creationId xmlns:a16="http://schemas.microsoft.com/office/drawing/2014/main" id="{D8736FD4-C19C-AAB7-6638-39172AE431BA}"/>
              </a:ext>
            </a:extLst>
          </p:cNvPr>
          <p:cNvPicPr>
            <a:picLocks noChangeAspect="1"/>
          </p:cNvPicPr>
          <p:nvPr>
            <a:audioFile r:link="rId2"/>
            <p:extLst>
              <p:ext uri="{DAA4B4D4-6D71-4841-9C94-3DE7FCFB9230}">
                <p14:media xmlns:p14="http://schemas.microsoft.com/office/powerpoint/2010/main" r:embed="rId1"/>
              </p:ext>
            </p:extLst>
          </p:nvPr>
        </p:nvPicPr>
        <p:blipFill>
          <a:blip r:embed="rId18"/>
          <a:srcRect l="-405625" t="-405625" r="-405625" b="-405625"/>
          <a:stretch>
            <a:fillRect/>
          </a:stretch>
        </p:blipFill>
        <p:spPr>
          <a:xfrm>
            <a:off x="12607747" y="8492947"/>
            <a:ext cx="3703320" cy="3703320"/>
          </a:xfrm>
          <a:prstGeom prst="ellipse">
            <a:avLst/>
          </a:prstGeom>
        </p:spPr>
      </p:pic>
    </p:spTree>
    <p:extLst>
      <p:ext uri="{BB962C8B-B14F-4D97-AF65-F5344CB8AC3E}">
        <p14:creationId xmlns:p14="http://schemas.microsoft.com/office/powerpoint/2010/main" val="318027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62FE55F-5DC1-439F-BE76-98FDA37A3F01}"/>
              </a:ext>
            </a:extLst>
          </p:cNvPr>
          <p:cNvPicPr>
            <a:picLocks noChangeAspect="1"/>
          </p:cNvPicPr>
          <p:nvPr/>
        </p:nvPicPr>
        <p:blipFill>
          <a:blip r:embed="rId5"/>
          <a:stretch>
            <a:fillRect/>
          </a:stretch>
        </p:blipFill>
        <p:spPr>
          <a:xfrm>
            <a:off x="2762778" y="1838685"/>
            <a:ext cx="13494153" cy="3860483"/>
          </a:xfrm>
          <a:prstGeom prst="rect">
            <a:avLst/>
          </a:prstGeom>
        </p:spPr>
      </p:pic>
      <p:sp>
        <p:nvSpPr>
          <p:cNvPr id="4" name="Title 1">
            <a:extLst>
              <a:ext uri="{FF2B5EF4-FFF2-40B4-BE49-F238E27FC236}">
                <a16:creationId xmlns:a16="http://schemas.microsoft.com/office/drawing/2014/main" id="{E1EE7C72-BE2F-491D-8F17-DE26D6AA9352}"/>
              </a:ext>
            </a:extLst>
          </p:cNvPr>
          <p:cNvSpPr txBox="1">
            <a:spLocks/>
          </p:cNvSpPr>
          <p:nvPr/>
        </p:nvSpPr>
        <p:spPr>
          <a:xfrm>
            <a:off x="3723747" y="827314"/>
            <a:ext cx="8787568" cy="633647"/>
          </a:xfrm>
          <a:prstGeom prst="rect">
            <a:avLst/>
          </a:prstGeom>
        </p:spPr>
        <p:txBody>
          <a:bodyPr anchor="ctr">
            <a:noAutofit/>
          </a:bodyPr>
          <a:lstStyle>
            <a:lvl1pPr algn="ctr" defTabSz="1567120" rtl="0" eaLnBrk="1" latinLnBrk="0" hangingPunct="1">
              <a:spcBef>
                <a:spcPct val="0"/>
              </a:spcBef>
              <a:buNone/>
              <a:defRPr sz="7600" kern="1200">
                <a:solidFill>
                  <a:srgbClr val="004987"/>
                </a:solidFill>
                <a:latin typeface="+mj-lt"/>
                <a:ea typeface="+mj-ea"/>
                <a:cs typeface="+mj-cs"/>
              </a:defRPr>
            </a:lvl1pPr>
          </a:lstStyle>
          <a:p>
            <a:r>
              <a:rPr lang="en-US" sz="4000" b="1" dirty="0">
                <a:solidFill>
                  <a:schemeClr val="tx2"/>
                </a:solidFill>
                <a:latin typeface="Arial" panose="020B0604020202020204" pitchFamily="34" charset="0"/>
                <a:cs typeface="Arial" panose="020B0604020202020204" pitchFamily="34" charset="0"/>
              </a:rPr>
              <a:t>Evaluation of Alternative Solutions</a:t>
            </a:r>
          </a:p>
          <a:p>
            <a:r>
              <a:rPr lang="en-US" sz="4000" b="1" dirty="0">
                <a:solidFill>
                  <a:schemeClr val="tx2"/>
                </a:solidFill>
                <a:latin typeface="Arial" panose="020B0604020202020204" pitchFamily="34" charset="0"/>
                <a:cs typeface="Arial" panose="020B0604020202020204" pitchFamily="34" charset="0"/>
              </a:rPr>
              <a:t>Patterson Sideroad Bridge #1</a:t>
            </a:r>
            <a:endParaRPr lang="en-US" sz="4000" b="1" dirty="0">
              <a:solidFill>
                <a:schemeClr val="tx2"/>
              </a:solidFill>
            </a:endParaRPr>
          </a:p>
          <a:p>
            <a:pPr algn="l"/>
            <a:endParaRPr lang="en-US" sz="4000" b="1" dirty="0">
              <a:solidFill>
                <a:srgbClr val="FF0000"/>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849A00E4-0AA2-4820-9E58-86E1E21B0F33}"/>
              </a:ext>
            </a:extLst>
          </p:cNvPr>
          <p:cNvSpPr/>
          <p:nvPr/>
        </p:nvSpPr>
        <p:spPr>
          <a:xfrm>
            <a:off x="15796330" y="11950125"/>
            <a:ext cx="441146" cy="369332"/>
          </a:xfrm>
          <a:prstGeom prst="rect">
            <a:avLst/>
          </a:prstGeom>
        </p:spPr>
        <p:txBody>
          <a:bodyPr wrap="none">
            <a:spAutoFit/>
          </a:bodyPr>
          <a:lstStyle/>
          <a:p>
            <a:r>
              <a:rPr lang="en-US" sz="1800">
                <a:solidFill>
                  <a:schemeClr val="bg1"/>
                </a:solidFill>
              </a:rPr>
              <a:t>23</a:t>
            </a:r>
          </a:p>
        </p:txBody>
      </p:sp>
      <p:pic>
        <p:nvPicPr>
          <p:cNvPr id="13" name="Picture 12">
            <a:extLst>
              <a:ext uri="{FF2B5EF4-FFF2-40B4-BE49-F238E27FC236}">
                <a16:creationId xmlns:a16="http://schemas.microsoft.com/office/drawing/2014/main" id="{AEEB23E7-8F0E-4351-BBF4-C22077648815}"/>
              </a:ext>
            </a:extLst>
          </p:cNvPr>
          <p:cNvPicPr>
            <a:picLocks noChangeAspect="1"/>
          </p:cNvPicPr>
          <p:nvPr/>
        </p:nvPicPr>
        <p:blipFill>
          <a:blip r:embed="rId6"/>
          <a:stretch>
            <a:fillRect/>
          </a:stretch>
        </p:blipFill>
        <p:spPr>
          <a:xfrm>
            <a:off x="8977077" y="5697407"/>
            <a:ext cx="7077391" cy="5819679"/>
          </a:xfrm>
          <a:prstGeom prst="rect">
            <a:avLst/>
          </a:prstGeom>
        </p:spPr>
      </p:pic>
      <p:sp>
        <p:nvSpPr>
          <p:cNvPr id="14" name="Rectangle 13">
            <a:extLst>
              <a:ext uri="{FF2B5EF4-FFF2-40B4-BE49-F238E27FC236}">
                <a16:creationId xmlns:a16="http://schemas.microsoft.com/office/drawing/2014/main" id="{2243447D-EAB9-44C8-B0F7-137B4ACE9DA1}"/>
              </a:ext>
            </a:extLst>
          </p:cNvPr>
          <p:cNvSpPr/>
          <p:nvPr/>
        </p:nvSpPr>
        <p:spPr>
          <a:xfrm>
            <a:off x="479376" y="5945223"/>
            <a:ext cx="8899944" cy="1200329"/>
          </a:xfrm>
          <a:prstGeom prst="rect">
            <a:avLst/>
          </a:prstGeom>
        </p:spPr>
        <p:txBody>
          <a:bodyPr wrap="square">
            <a:spAutoFit/>
          </a:bodyPr>
          <a:lstStyle/>
          <a:p>
            <a:r>
              <a:rPr lang="en-US" sz="3600" b="1">
                <a:solidFill>
                  <a:schemeClr val="tx2"/>
                </a:solidFill>
              </a:rPr>
              <a:t>Preliminary Preferred Solution</a:t>
            </a:r>
          </a:p>
          <a:p>
            <a:r>
              <a:rPr lang="en-US" sz="3600" b="1">
                <a:solidFill>
                  <a:schemeClr val="tx2"/>
                </a:solidFill>
              </a:rPr>
              <a:t>Alternative 4- Replace Structure</a:t>
            </a:r>
            <a:endParaRPr lang="en-US" sz="3600">
              <a:solidFill>
                <a:schemeClr val="tx2"/>
              </a:solidFill>
            </a:endParaRPr>
          </a:p>
        </p:txBody>
      </p:sp>
      <p:pic>
        <p:nvPicPr>
          <p:cNvPr id="11" name="Picture 10">
            <a:extLst>
              <a:ext uri="{FF2B5EF4-FFF2-40B4-BE49-F238E27FC236}">
                <a16:creationId xmlns:a16="http://schemas.microsoft.com/office/drawing/2014/main" id="{9A94EDD1-601B-43E1-AC57-543169963C97}"/>
              </a:ext>
            </a:extLst>
          </p:cNvPr>
          <p:cNvPicPr>
            <a:picLocks noChangeAspect="1"/>
          </p:cNvPicPr>
          <p:nvPr/>
        </p:nvPicPr>
        <p:blipFill>
          <a:blip r:embed="rId7"/>
          <a:stretch>
            <a:fillRect/>
          </a:stretch>
        </p:blipFill>
        <p:spPr>
          <a:xfrm>
            <a:off x="136822" y="1884573"/>
            <a:ext cx="2359391" cy="2832821"/>
          </a:xfrm>
          <a:prstGeom prst="rect">
            <a:avLst/>
          </a:prstGeom>
          <a:ln>
            <a:solidFill>
              <a:schemeClr val="tx1"/>
            </a:solidFill>
          </a:ln>
        </p:spPr>
      </p:pic>
      <p:sp>
        <p:nvSpPr>
          <p:cNvPr id="15" name="Rectangle 14">
            <a:extLst>
              <a:ext uri="{FF2B5EF4-FFF2-40B4-BE49-F238E27FC236}">
                <a16:creationId xmlns:a16="http://schemas.microsoft.com/office/drawing/2014/main" id="{62832C3B-6443-46B0-84A6-AA0C512CCBEC}"/>
              </a:ext>
            </a:extLst>
          </p:cNvPr>
          <p:cNvSpPr/>
          <p:nvPr/>
        </p:nvSpPr>
        <p:spPr>
          <a:xfrm>
            <a:off x="2716786" y="1860544"/>
            <a:ext cx="13520690" cy="3816766"/>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6CD6961-CF1E-4756-9F67-2AD2E5916257}"/>
              </a:ext>
            </a:extLst>
          </p:cNvPr>
          <p:cNvSpPr/>
          <p:nvPr/>
        </p:nvSpPr>
        <p:spPr>
          <a:xfrm>
            <a:off x="136822" y="1865117"/>
            <a:ext cx="2351610" cy="2832821"/>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6E4A90D-8085-4F73-82E9-4C7E4A972CF4}"/>
              </a:ext>
            </a:extLst>
          </p:cNvPr>
          <p:cNvSpPr txBox="1"/>
          <p:nvPr/>
        </p:nvSpPr>
        <p:spPr>
          <a:xfrm>
            <a:off x="486884" y="7374759"/>
            <a:ext cx="8572347" cy="3006208"/>
          </a:xfrm>
          <a:prstGeom prst="rect">
            <a:avLst/>
          </a:prstGeom>
          <a:noFill/>
        </p:spPr>
        <p:txBody>
          <a:bodyPr wrap="square">
            <a:spAutoFit/>
          </a:bodyPr>
          <a:lstStyle/>
          <a:p>
            <a:pPr marL="0" indent="0">
              <a:lnSpc>
                <a:spcPct val="114000"/>
              </a:lnSpc>
              <a:spcBef>
                <a:spcPts val="600"/>
              </a:spcBef>
              <a:spcAft>
                <a:spcPts val="600"/>
              </a:spcAft>
              <a:buFont typeface="+mj-lt"/>
              <a:buNone/>
            </a:pPr>
            <a:r>
              <a:rPr lang="en-US" sz="3200">
                <a:solidFill>
                  <a:schemeClr val="tx2"/>
                </a:solidFill>
                <a:latin typeface="Arial" panose="020B0604020202020204" pitchFamily="34" charset="0"/>
                <a:cs typeface="Arial" panose="020B0604020202020204" pitchFamily="34" charset="0"/>
              </a:rPr>
              <a:t>Full structure replacement with a 16.25 m span bridge. </a:t>
            </a:r>
          </a:p>
          <a:p>
            <a:pPr marL="0" indent="0">
              <a:lnSpc>
                <a:spcPct val="114000"/>
              </a:lnSpc>
              <a:spcBef>
                <a:spcPts val="600"/>
              </a:spcBef>
              <a:spcAft>
                <a:spcPts val="600"/>
              </a:spcAft>
              <a:buFont typeface="+mj-lt"/>
              <a:buNone/>
            </a:pPr>
            <a:r>
              <a:rPr lang="en-US" sz="3200">
                <a:solidFill>
                  <a:schemeClr val="tx2"/>
                </a:solidFill>
                <a:latin typeface="Arial" panose="020B0604020202020204" pitchFamily="34" charset="0"/>
                <a:cs typeface="Arial" panose="020B0604020202020204" pitchFamily="34" charset="0"/>
              </a:rPr>
              <a:t>Includes ability to improve alignment with watercourse and widen structure to meet desired road platform width. </a:t>
            </a:r>
          </a:p>
        </p:txBody>
      </p:sp>
      <p:sp>
        <p:nvSpPr>
          <p:cNvPr id="20" name="Rectangle 19">
            <a:extLst>
              <a:ext uri="{FF2B5EF4-FFF2-40B4-BE49-F238E27FC236}">
                <a16:creationId xmlns:a16="http://schemas.microsoft.com/office/drawing/2014/main" id="{18570432-86CF-4990-B8FF-B4F7569C19A0}"/>
              </a:ext>
            </a:extLst>
          </p:cNvPr>
          <p:cNvSpPr/>
          <p:nvPr/>
        </p:nvSpPr>
        <p:spPr>
          <a:xfrm>
            <a:off x="14418129" y="4898568"/>
            <a:ext cx="1714989" cy="947061"/>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Audio 28">
            <a:hlinkClick r:id="" action="ppaction://media"/>
            <a:extLst>
              <a:ext uri="{FF2B5EF4-FFF2-40B4-BE49-F238E27FC236}">
                <a16:creationId xmlns:a16="http://schemas.microsoft.com/office/drawing/2014/main" id="{A3382A38-99AC-57FC-5EC1-4B6654A62242}"/>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405625" t="-405625" r="-405625" b="-405625"/>
          <a:stretch>
            <a:fillRect/>
          </a:stretch>
        </p:blipFill>
        <p:spPr>
          <a:xfrm>
            <a:off x="12607747" y="8492947"/>
            <a:ext cx="3703320" cy="3703320"/>
          </a:xfrm>
          <a:prstGeom prst="ellipse">
            <a:avLst/>
          </a:prstGeom>
        </p:spPr>
      </p:pic>
    </p:spTree>
    <p:extLst>
      <p:ext uri="{BB962C8B-B14F-4D97-AF65-F5344CB8AC3E}">
        <p14:creationId xmlns:p14="http://schemas.microsoft.com/office/powerpoint/2010/main" val="979028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38217-B8B3-BA64-DCF9-0BE317178EA9}"/>
              </a:ext>
            </a:extLst>
          </p:cNvPr>
          <p:cNvSpPr>
            <a:spLocks noGrp="1"/>
          </p:cNvSpPr>
          <p:nvPr>
            <p:ph type="title"/>
          </p:nvPr>
        </p:nvSpPr>
        <p:spPr>
          <a:xfrm>
            <a:off x="822960" y="1600200"/>
            <a:ext cx="14813280" cy="2057400"/>
          </a:xfrm>
        </p:spPr>
        <p:txBody>
          <a:bodyPr/>
          <a:lstStyle/>
          <a:p>
            <a:r>
              <a:rPr lang="en-US"/>
              <a:t>Land </a:t>
            </a:r>
            <a:r>
              <a:rPr lang="en-US" dirty="0"/>
              <a:t>Acknowledgement</a:t>
            </a:r>
          </a:p>
        </p:txBody>
      </p:sp>
      <p:sp>
        <p:nvSpPr>
          <p:cNvPr id="3" name="Content Placeholder 2">
            <a:extLst>
              <a:ext uri="{FF2B5EF4-FFF2-40B4-BE49-F238E27FC236}">
                <a16:creationId xmlns:a16="http://schemas.microsoft.com/office/drawing/2014/main" id="{8BF51518-C9C6-F1E1-B296-D14531EDDE74}"/>
              </a:ext>
            </a:extLst>
          </p:cNvPr>
          <p:cNvSpPr>
            <a:spLocks noGrp="1"/>
          </p:cNvSpPr>
          <p:nvPr>
            <p:ph idx="1"/>
          </p:nvPr>
        </p:nvSpPr>
        <p:spPr>
          <a:xfrm>
            <a:off x="822960" y="3657600"/>
            <a:ext cx="14813280" cy="7543800"/>
          </a:xfrm>
        </p:spPr>
        <p:txBody>
          <a:bodyPr/>
          <a:lstStyle/>
          <a:p>
            <a:pPr marL="0" marR="0" indent="0">
              <a:spcBef>
                <a:spcPts val="0"/>
              </a:spcBef>
              <a:spcAft>
                <a:spcPts val="0"/>
              </a:spcAft>
              <a:buNone/>
            </a:pPr>
            <a:r>
              <a:rPr lang="en-US" sz="2800" i="1" dirty="0">
                <a:effectLst/>
                <a:ea typeface="MS PGothic" panose="020B0600070205080204" pitchFamily="34" charset="-128"/>
              </a:rPr>
              <a:t>Indigenous Peoples have unique and enduring relationships with the land. Indigenous Peoples have lived on and cared for this land throughout the ages. We acknowledge this and we recognize the significance of the land on which we gather and call home. </a:t>
            </a:r>
            <a:endParaRPr lang="en-US" sz="2800" dirty="0">
              <a:effectLst/>
              <a:ea typeface="MS PGothic" panose="020B0600070205080204" pitchFamily="34" charset="-128"/>
            </a:endParaRPr>
          </a:p>
          <a:p>
            <a:pPr marL="0" marR="0" indent="0">
              <a:spcBef>
                <a:spcPts val="0"/>
              </a:spcBef>
              <a:spcAft>
                <a:spcPts val="0"/>
              </a:spcAft>
              <a:buNone/>
            </a:pPr>
            <a:endParaRPr lang="en-US" sz="2800" i="1" dirty="0">
              <a:ea typeface="MS PGothic" panose="020B0600070205080204" pitchFamily="34" charset="-128"/>
            </a:endParaRPr>
          </a:p>
          <a:p>
            <a:pPr marL="0" marR="0" indent="0">
              <a:spcBef>
                <a:spcPts val="0"/>
              </a:spcBef>
              <a:spcAft>
                <a:spcPts val="0"/>
              </a:spcAft>
              <a:buNone/>
            </a:pPr>
            <a:r>
              <a:rPr lang="en-US" sz="2800" i="1" dirty="0">
                <a:effectLst/>
                <a:ea typeface="MS PGothic" panose="020B0600070205080204" pitchFamily="34" charset="-128"/>
              </a:rPr>
              <a:t>We acknowledge the traditional Territory of the Huron-Wendat and Haudenosaunee peoples, and the </a:t>
            </a:r>
            <a:r>
              <a:rPr lang="en-US" sz="2800" i="1" dirty="0" err="1">
                <a:effectLst/>
                <a:ea typeface="MS PGothic" panose="020B0600070205080204" pitchFamily="34" charset="-128"/>
              </a:rPr>
              <a:t>Anishnabek</a:t>
            </a:r>
            <a:r>
              <a:rPr lang="en-US" sz="2800" i="1" dirty="0">
                <a:effectLst/>
                <a:ea typeface="MS PGothic" panose="020B0600070205080204" pitchFamily="34" charset="-128"/>
              </a:rPr>
              <a:t> of the Williams Treaties. This land is part of the Treaty Lands and Territory of the </a:t>
            </a:r>
            <a:r>
              <a:rPr lang="en-US" sz="2800" i="1" dirty="0" err="1">
                <a:effectLst/>
                <a:ea typeface="MS PGothic" panose="020B0600070205080204" pitchFamily="34" charset="-128"/>
              </a:rPr>
              <a:t>Mississaugas</a:t>
            </a:r>
            <a:r>
              <a:rPr lang="en-US" sz="2800" i="1" dirty="0">
                <a:effectLst/>
                <a:ea typeface="MS PGothic" panose="020B0600070205080204" pitchFamily="34" charset="-128"/>
              </a:rPr>
              <a:t> of the Credit First Nation. </a:t>
            </a:r>
            <a:endParaRPr lang="en-US" sz="2800" dirty="0">
              <a:ea typeface="MS PGothic" panose="020B0600070205080204" pitchFamily="34" charset="-128"/>
            </a:endParaRPr>
          </a:p>
          <a:p>
            <a:pPr marL="0" marR="0" indent="0">
              <a:spcBef>
                <a:spcPts val="0"/>
              </a:spcBef>
              <a:spcAft>
                <a:spcPts val="0"/>
              </a:spcAft>
              <a:buNone/>
            </a:pPr>
            <a:r>
              <a:rPr lang="en-US" sz="2800" i="1" dirty="0">
                <a:effectLst/>
                <a:ea typeface="MS PGothic" panose="020B0600070205080204" pitchFamily="34" charset="-128"/>
              </a:rPr>
              <a:t> </a:t>
            </a:r>
            <a:endParaRPr lang="en-US" sz="2800" dirty="0">
              <a:effectLst/>
              <a:ea typeface="MS PGothic" panose="020B0600070205080204" pitchFamily="34" charset="-128"/>
            </a:endParaRPr>
          </a:p>
          <a:p>
            <a:pPr marL="0" marR="0" indent="0">
              <a:spcBef>
                <a:spcPts val="0"/>
              </a:spcBef>
              <a:spcAft>
                <a:spcPts val="0"/>
              </a:spcAft>
              <a:buNone/>
            </a:pPr>
            <a:r>
              <a:rPr lang="en-US" sz="2800" i="1" dirty="0">
                <a:effectLst/>
                <a:ea typeface="MS PGothic" panose="020B0600070205080204" pitchFamily="34" charset="-128"/>
              </a:rPr>
              <a:t>We </a:t>
            </a:r>
            <a:r>
              <a:rPr lang="en-US" sz="2800" i="1" dirty="0" err="1">
                <a:effectLst/>
                <a:ea typeface="MS PGothic" panose="020B0600070205080204" pitchFamily="34" charset="-128"/>
              </a:rPr>
              <a:t>honour</a:t>
            </a:r>
            <a:r>
              <a:rPr lang="en-US" sz="2800" i="1" dirty="0">
                <a:effectLst/>
                <a:ea typeface="MS PGothic" panose="020B0600070205080204" pitchFamily="34" charset="-128"/>
              </a:rPr>
              <a:t> and respect Indigenous heritage and the long-lasting history of the land and strive to protect the land, water, plants and animals that have inhabited this land for the generations yet to come.</a:t>
            </a:r>
            <a:endParaRPr lang="en-US" sz="2800" dirty="0">
              <a:effectLst/>
              <a:ea typeface="MS PGothic" panose="020B0600070205080204" pitchFamily="34" charset="-128"/>
            </a:endParaRPr>
          </a:p>
          <a:p>
            <a:endParaRPr lang="en-US" dirty="0"/>
          </a:p>
        </p:txBody>
      </p:sp>
      <p:pic>
        <p:nvPicPr>
          <p:cNvPr id="37" name="Audio 36">
            <a:hlinkClick r:id="" action="ppaction://media"/>
            <a:extLst>
              <a:ext uri="{FF2B5EF4-FFF2-40B4-BE49-F238E27FC236}">
                <a16:creationId xmlns:a16="http://schemas.microsoft.com/office/drawing/2014/main" id="{BDAFF6DE-FD09-3103-CFCD-9332CC6732B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405625" t="-405625" r="-405625" b="-405625"/>
          <a:stretch>
            <a:fillRect/>
          </a:stretch>
        </p:blipFill>
        <p:spPr>
          <a:xfrm>
            <a:off x="12607747" y="8492947"/>
            <a:ext cx="3703320" cy="3703320"/>
          </a:xfrm>
          <a:prstGeom prst="ellipse">
            <a:avLst/>
          </a:prstGeom>
        </p:spPr>
      </p:pic>
    </p:spTree>
    <p:extLst>
      <p:ext uri="{BB962C8B-B14F-4D97-AF65-F5344CB8AC3E}">
        <p14:creationId xmlns:p14="http://schemas.microsoft.com/office/powerpoint/2010/main" val="190398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97C092B-1319-4860-9E23-740DFA41F6A5}"/>
              </a:ext>
            </a:extLst>
          </p:cNvPr>
          <p:cNvPicPr>
            <a:picLocks noChangeAspect="1"/>
          </p:cNvPicPr>
          <p:nvPr/>
        </p:nvPicPr>
        <p:blipFill>
          <a:blip r:embed="rId5"/>
          <a:stretch>
            <a:fillRect/>
          </a:stretch>
        </p:blipFill>
        <p:spPr>
          <a:xfrm>
            <a:off x="2774348" y="1882262"/>
            <a:ext cx="13424218" cy="3758326"/>
          </a:xfrm>
          <a:prstGeom prst="rect">
            <a:avLst/>
          </a:prstGeom>
        </p:spPr>
      </p:pic>
      <p:sp>
        <p:nvSpPr>
          <p:cNvPr id="5" name="Rectangle 4">
            <a:extLst>
              <a:ext uri="{FF2B5EF4-FFF2-40B4-BE49-F238E27FC236}">
                <a16:creationId xmlns:a16="http://schemas.microsoft.com/office/drawing/2014/main" id="{849A00E4-0AA2-4820-9E58-86E1E21B0F33}"/>
              </a:ext>
            </a:extLst>
          </p:cNvPr>
          <p:cNvSpPr/>
          <p:nvPr/>
        </p:nvSpPr>
        <p:spPr>
          <a:xfrm>
            <a:off x="15796330" y="11950125"/>
            <a:ext cx="441146" cy="369332"/>
          </a:xfrm>
          <a:prstGeom prst="rect">
            <a:avLst/>
          </a:prstGeom>
        </p:spPr>
        <p:txBody>
          <a:bodyPr wrap="none">
            <a:spAutoFit/>
          </a:bodyPr>
          <a:lstStyle/>
          <a:p>
            <a:r>
              <a:rPr lang="en-US" sz="1800">
                <a:solidFill>
                  <a:schemeClr val="bg1"/>
                </a:solidFill>
              </a:rPr>
              <a:t>24</a:t>
            </a:r>
          </a:p>
        </p:txBody>
      </p:sp>
      <p:sp>
        <p:nvSpPr>
          <p:cNvPr id="12" name="Rectangle 11">
            <a:extLst>
              <a:ext uri="{FF2B5EF4-FFF2-40B4-BE49-F238E27FC236}">
                <a16:creationId xmlns:a16="http://schemas.microsoft.com/office/drawing/2014/main" id="{C01A38D0-5D6F-4CB2-A150-9FAF8F538FF3}"/>
              </a:ext>
            </a:extLst>
          </p:cNvPr>
          <p:cNvSpPr/>
          <p:nvPr/>
        </p:nvSpPr>
        <p:spPr>
          <a:xfrm>
            <a:off x="491003" y="5919999"/>
            <a:ext cx="9150505" cy="1200329"/>
          </a:xfrm>
          <a:prstGeom prst="rect">
            <a:avLst/>
          </a:prstGeom>
        </p:spPr>
        <p:txBody>
          <a:bodyPr wrap="square">
            <a:spAutoFit/>
          </a:bodyPr>
          <a:lstStyle/>
          <a:p>
            <a:r>
              <a:rPr lang="en-US" sz="3600" b="1">
                <a:solidFill>
                  <a:schemeClr val="tx2"/>
                </a:solidFill>
              </a:rPr>
              <a:t>Preliminary Preferred Solution</a:t>
            </a:r>
          </a:p>
          <a:p>
            <a:r>
              <a:rPr lang="en-US" sz="3600" b="1">
                <a:solidFill>
                  <a:schemeClr val="tx2"/>
                </a:solidFill>
              </a:rPr>
              <a:t>Alternative 4- Replace Structure</a:t>
            </a:r>
            <a:endParaRPr lang="en-US" sz="3600">
              <a:solidFill>
                <a:schemeClr val="tx2"/>
              </a:solidFill>
            </a:endParaRPr>
          </a:p>
        </p:txBody>
      </p:sp>
      <p:sp>
        <p:nvSpPr>
          <p:cNvPr id="9" name="Title 1">
            <a:extLst>
              <a:ext uri="{FF2B5EF4-FFF2-40B4-BE49-F238E27FC236}">
                <a16:creationId xmlns:a16="http://schemas.microsoft.com/office/drawing/2014/main" id="{AC92ECA3-7397-4014-B605-D49654E674EB}"/>
              </a:ext>
            </a:extLst>
          </p:cNvPr>
          <p:cNvSpPr txBox="1">
            <a:spLocks/>
          </p:cNvSpPr>
          <p:nvPr/>
        </p:nvSpPr>
        <p:spPr>
          <a:xfrm>
            <a:off x="3723747" y="827314"/>
            <a:ext cx="8787568" cy="633647"/>
          </a:xfrm>
          <a:prstGeom prst="rect">
            <a:avLst/>
          </a:prstGeom>
        </p:spPr>
        <p:txBody>
          <a:bodyPr anchor="ctr">
            <a:noAutofit/>
          </a:bodyPr>
          <a:lstStyle>
            <a:lvl1pPr algn="ctr" defTabSz="1567120" rtl="0" eaLnBrk="1" latinLnBrk="0" hangingPunct="1">
              <a:spcBef>
                <a:spcPct val="0"/>
              </a:spcBef>
              <a:buNone/>
              <a:defRPr sz="7600" kern="1200">
                <a:solidFill>
                  <a:srgbClr val="004987"/>
                </a:solidFill>
                <a:latin typeface="+mj-lt"/>
                <a:ea typeface="+mj-ea"/>
                <a:cs typeface="+mj-cs"/>
              </a:defRPr>
            </a:lvl1pPr>
          </a:lstStyle>
          <a:p>
            <a:r>
              <a:rPr lang="en-US" sz="4000" b="1" dirty="0">
                <a:solidFill>
                  <a:schemeClr val="tx2"/>
                </a:solidFill>
                <a:latin typeface="Arial" panose="020B0604020202020204" pitchFamily="34" charset="0"/>
                <a:cs typeface="Arial" panose="020B0604020202020204" pitchFamily="34" charset="0"/>
              </a:rPr>
              <a:t>Evaluation of Alternative Solutions</a:t>
            </a:r>
          </a:p>
          <a:p>
            <a:r>
              <a:rPr lang="en-US" sz="4000" b="1" dirty="0">
                <a:solidFill>
                  <a:schemeClr val="tx2"/>
                </a:solidFill>
                <a:latin typeface="Arial" panose="020B0604020202020204" pitchFamily="34" charset="0"/>
                <a:cs typeface="Arial" panose="020B0604020202020204" pitchFamily="34" charset="0"/>
              </a:rPr>
              <a:t>Patterson Sideroad Bridge #2</a:t>
            </a:r>
            <a:endParaRPr lang="en-US" sz="4000" b="1" dirty="0">
              <a:solidFill>
                <a:schemeClr val="tx2"/>
              </a:solidFill>
            </a:endParaRPr>
          </a:p>
          <a:p>
            <a:pPr algn="l"/>
            <a:endParaRPr lang="en-US" sz="4000" b="1" dirty="0">
              <a:solidFill>
                <a:srgbClr val="FF0000"/>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42E26964-C6A6-4AB6-963F-AC91A040E393}"/>
              </a:ext>
            </a:extLst>
          </p:cNvPr>
          <p:cNvPicPr>
            <a:picLocks noChangeAspect="1"/>
          </p:cNvPicPr>
          <p:nvPr/>
        </p:nvPicPr>
        <p:blipFill>
          <a:blip r:embed="rId6"/>
          <a:stretch>
            <a:fillRect/>
          </a:stretch>
        </p:blipFill>
        <p:spPr>
          <a:xfrm>
            <a:off x="9066177" y="5756857"/>
            <a:ext cx="7028546" cy="5808464"/>
          </a:xfrm>
          <a:prstGeom prst="rect">
            <a:avLst/>
          </a:prstGeom>
        </p:spPr>
      </p:pic>
      <p:pic>
        <p:nvPicPr>
          <p:cNvPr id="3" name="Picture 2">
            <a:extLst>
              <a:ext uri="{FF2B5EF4-FFF2-40B4-BE49-F238E27FC236}">
                <a16:creationId xmlns:a16="http://schemas.microsoft.com/office/drawing/2014/main" id="{D2EDCB1F-C6E0-4636-8FD2-D50A5E96BC7B}"/>
              </a:ext>
            </a:extLst>
          </p:cNvPr>
          <p:cNvPicPr>
            <a:picLocks noChangeAspect="1"/>
          </p:cNvPicPr>
          <p:nvPr/>
        </p:nvPicPr>
        <p:blipFill>
          <a:blip r:embed="rId7"/>
          <a:stretch>
            <a:fillRect/>
          </a:stretch>
        </p:blipFill>
        <p:spPr>
          <a:xfrm>
            <a:off x="163359" y="1874415"/>
            <a:ext cx="2383743" cy="2859272"/>
          </a:xfrm>
          <a:prstGeom prst="rect">
            <a:avLst/>
          </a:prstGeom>
        </p:spPr>
      </p:pic>
      <p:pic>
        <p:nvPicPr>
          <p:cNvPr id="4" name="Picture 3">
            <a:extLst>
              <a:ext uri="{FF2B5EF4-FFF2-40B4-BE49-F238E27FC236}">
                <a16:creationId xmlns:a16="http://schemas.microsoft.com/office/drawing/2014/main" id="{0EB01FDA-7B58-4C66-9C4E-3F0F4D8BF4A6}"/>
              </a:ext>
            </a:extLst>
          </p:cNvPr>
          <p:cNvPicPr>
            <a:picLocks noChangeAspect="1"/>
          </p:cNvPicPr>
          <p:nvPr/>
        </p:nvPicPr>
        <p:blipFill>
          <a:blip r:embed="rId8"/>
          <a:stretch>
            <a:fillRect/>
          </a:stretch>
        </p:blipFill>
        <p:spPr>
          <a:xfrm>
            <a:off x="2756347" y="1854960"/>
            <a:ext cx="13481129" cy="3822895"/>
          </a:xfrm>
          <a:prstGeom prst="rect">
            <a:avLst/>
          </a:prstGeom>
        </p:spPr>
      </p:pic>
      <p:pic>
        <p:nvPicPr>
          <p:cNvPr id="6" name="Picture 5">
            <a:extLst>
              <a:ext uri="{FF2B5EF4-FFF2-40B4-BE49-F238E27FC236}">
                <a16:creationId xmlns:a16="http://schemas.microsoft.com/office/drawing/2014/main" id="{76843455-4446-4EF9-A317-3F75565C170E}"/>
              </a:ext>
            </a:extLst>
          </p:cNvPr>
          <p:cNvPicPr>
            <a:picLocks noChangeAspect="1"/>
          </p:cNvPicPr>
          <p:nvPr/>
        </p:nvPicPr>
        <p:blipFill>
          <a:blip r:embed="rId9"/>
          <a:stretch>
            <a:fillRect/>
          </a:stretch>
        </p:blipFill>
        <p:spPr>
          <a:xfrm>
            <a:off x="129733" y="1859174"/>
            <a:ext cx="2408129" cy="2889754"/>
          </a:xfrm>
          <a:prstGeom prst="rect">
            <a:avLst/>
          </a:prstGeom>
        </p:spPr>
      </p:pic>
      <p:sp>
        <p:nvSpPr>
          <p:cNvPr id="7" name="Rectangle 6">
            <a:extLst>
              <a:ext uri="{FF2B5EF4-FFF2-40B4-BE49-F238E27FC236}">
                <a16:creationId xmlns:a16="http://schemas.microsoft.com/office/drawing/2014/main" id="{2124ADD1-B10B-4340-9029-41A243DCB6F7}"/>
              </a:ext>
            </a:extLst>
          </p:cNvPr>
          <p:cNvSpPr/>
          <p:nvPr/>
        </p:nvSpPr>
        <p:spPr>
          <a:xfrm>
            <a:off x="14377482" y="4863132"/>
            <a:ext cx="1722355" cy="894945"/>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7E8327A-C5FF-424C-87FA-41F2848A3F96}"/>
              </a:ext>
            </a:extLst>
          </p:cNvPr>
          <p:cNvSpPr txBox="1"/>
          <p:nvPr/>
        </p:nvSpPr>
        <p:spPr>
          <a:xfrm>
            <a:off x="491003" y="7362472"/>
            <a:ext cx="8239326" cy="3567580"/>
          </a:xfrm>
          <a:prstGeom prst="rect">
            <a:avLst/>
          </a:prstGeom>
          <a:noFill/>
        </p:spPr>
        <p:txBody>
          <a:bodyPr wrap="square">
            <a:spAutoFit/>
          </a:bodyPr>
          <a:lstStyle/>
          <a:p>
            <a:pPr marL="0" marR="0" lvl="0" indent="0" algn="l" defTabSz="1645920" rtl="0" eaLnBrk="1" fontAlgn="auto" latinLnBrk="0" hangingPunct="1">
              <a:lnSpc>
                <a:spcPct val="114000"/>
              </a:lnSpc>
              <a:spcBef>
                <a:spcPts val="600"/>
              </a:spcBef>
              <a:spcAft>
                <a:spcPts val="600"/>
              </a:spcAft>
              <a:buClrTx/>
              <a:buSzTx/>
              <a:buFont typeface="+mj-lt"/>
              <a:buNone/>
              <a:tabLst/>
              <a:defRPr/>
            </a:pPr>
            <a:r>
              <a:rPr lang="en-US" sz="3200">
                <a:solidFill>
                  <a:schemeClr val="tx2"/>
                </a:solidFill>
                <a:latin typeface="Arial" panose="020B0604020202020204" pitchFamily="34" charset="0"/>
                <a:cs typeface="Arial" panose="020B0604020202020204" pitchFamily="34" charset="0"/>
              </a:rPr>
              <a:t>Full structure replacement with a 14.0 m span bridge. </a:t>
            </a:r>
          </a:p>
          <a:p>
            <a:pPr marL="0" marR="0" lvl="0" indent="0" algn="l" defTabSz="1645920" rtl="0" eaLnBrk="1" fontAlgn="auto" latinLnBrk="0" hangingPunct="1">
              <a:lnSpc>
                <a:spcPct val="114000"/>
              </a:lnSpc>
              <a:spcBef>
                <a:spcPts val="600"/>
              </a:spcBef>
              <a:spcAft>
                <a:spcPts val="600"/>
              </a:spcAft>
              <a:buClrTx/>
              <a:buSzTx/>
              <a:buFont typeface="+mj-lt"/>
              <a:buNone/>
              <a:tabLst/>
              <a:defRPr/>
            </a:pPr>
            <a:r>
              <a:rPr lang="en-US" sz="3200">
                <a:solidFill>
                  <a:schemeClr val="tx2"/>
                </a:solidFill>
                <a:latin typeface="Arial" panose="020B0604020202020204" pitchFamily="34" charset="0"/>
                <a:cs typeface="Arial" panose="020B0604020202020204" pitchFamily="34" charset="0"/>
              </a:rPr>
              <a:t>New structure can be constructed to desired platform width and can allow for improved sight distance to meet 60km/</a:t>
            </a:r>
            <a:r>
              <a:rPr lang="en-US" sz="3200" err="1">
                <a:solidFill>
                  <a:schemeClr val="tx2"/>
                </a:solidFill>
                <a:latin typeface="Arial" panose="020B0604020202020204" pitchFamily="34" charset="0"/>
                <a:cs typeface="Arial" panose="020B0604020202020204" pitchFamily="34" charset="0"/>
              </a:rPr>
              <a:t>hr</a:t>
            </a:r>
            <a:r>
              <a:rPr lang="en-US" sz="3200">
                <a:solidFill>
                  <a:schemeClr val="tx2"/>
                </a:solidFill>
                <a:latin typeface="Arial" panose="020B0604020202020204" pitchFamily="34" charset="0"/>
                <a:cs typeface="Arial" panose="020B0604020202020204" pitchFamily="34" charset="0"/>
              </a:rPr>
              <a:t> design speed. </a:t>
            </a:r>
          </a:p>
        </p:txBody>
      </p:sp>
      <p:pic>
        <p:nvPicPr>
          <p:cNvPr id="20" name="Audio 19">
            <a:hlinkClick r:id="" action="ppaction://media"/>
            <a:extLst>
              <a:ext uri="{FF2B5EF4-FFF2-40B4-BE49-F238E27FC236}">
                <a16:creationId xmlns:a16="http://schemas.microsoft.com/office/drawing/2014/main" id="{56AAB123-1567-6026-6284-3C48C86E4FB6}"/>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405625" t="-405625" r="-405625" b="-405625"/>
          <a:stretch>
            <a:fillRect/>
          </a:stretch>
        </p:blipFill>
        <p:spPr>
          <a:xfrm>
            <a:off x="12607747" y="8492947"/>
            <a:ext cx="3703320" cy="3703320"/>
          </a:xfrm>
          <a:prstGeom prst="ellipse">
            <a:avLst/>
          </a:prstGeom>
        </p:spPr>
      </p:pic>
    </p:spTree>
    <p:extLst>
      <p:ext uri="{BB962C8B-B14F-4D97-AF65-F5344CB8AC3E}">
        <p14:creationId xmlns:p14="http://schemas.microsoft.com/office/powerpoint/2010/main" val="3096788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9A00E4-0AA2-4820-9E58-86E1E21B0F33}"/>
              </a:ext>
            </a:extLst>
          </p:cNvPr>
          <p:cNvSpPr/>
          <p:nvPr/>
        </p:nvSpPr>
        <p:spPr>
          <a:xfrm>
            <a:off x="15796330" y="11950125"/>
            <a:ext cx="441146" cy="369332"/>
          </a:xfrm>
          <a:prstGeom prst="rect">
            <a:avLst/>
          </a:prstGeom>
        </p:spPr>
        <p:txBody>
          <a:bodyPr wrap="none">
            <a:spAutoFit/>
          </a:bodyPr>
          <a:lstStyle/>
          <a:p>
            <a:r>
              <a:rPr lang="en-US" sz="1800">
                <a:solidFill>
                  <a:schemeClr val="bg1"/>
                </a:solidFill>
              </a:rPr>
              <a:t>24</a:t>
            </a:r>
          </a:p>
        </p:txBody>
      </p:sp>
      <p:sp>
        <p:nvSpPr>
          <p:cNvPr id="9" name="Title 1">
            <a:extLst>
              <a:ext uri="{FF2B5EF4-FFF2-40B4-BE49-F238E27FC236}">
                <a16:creationId xmlns:a16="http://schemas.microsoft.com/office/drawing/2014/main" id="{AC92ECA3-7397-4014-B605-D49654E674EB}"/>
              </a:ext>
            </a:extLst>
          </p:cNvPr>
          <p:cNvSpPr txBox="1">
            <a:spLocks/>
          </p:cNvSpPr>
          <p:nvPr/>
        </p:nvSpPr>
        <p:spPr>
          <a:xfrm>
            <a:off x="3723747" y="827314"/>
            <a:ext cx="8787568" cy="633647"/>
          </a:xfrm>
          <a:prstGeom prst="rect">
            <a:avLst/>
          </a:prstGeom>
        </p:spPr>
        <p:txBody>
          <a:bodyPr anchor="ctr">
            <a:noAutofit/>
          </a:bodyPr>
          <a:lstStyle>
            <a:lvl1pPr algn="ctr" defTabSz="1567120" rtl="0" eaLnBrk="1" latinLnBrk="0" hangingPunct="1">
              <a:spcBef>
                <a:spcPct val="0"/>
              </a:spcBef>
              <a:buNone/>
              <a:defRPr sz="7600" kern="1200">
                <a:solidFill>
                  <a:srgbClr val="004987"/>
                </a:solidFill>
                <a:latin typeface="+mj-lt"/>
                <a:ea typeface="+mj-ea"/>
                <a:cs typeface="+mj-cs"/>
              </a:defRPr>
            </a:lvl1pPr>
          </a:lstStyle>
          <a:p>
            <a:r>
              <a:rPr lang="en-US" sz="4000" b="1">
                <a:solidFill>
                  <a:schemeClr val="tx2"/>
                </a:solidFill>
                <a:latin typeface="Arial" panose="020B0604020202020204" pitchFamily="34" charset="0"/>
                <a:cs typeface="Arial" panose="020B0604020202020204" pitchFamily="34" charset="0"/>
              </a:rPr>
              <a:t>Evaluation of Alternative Solutions</a:t>
            </a:r>
          </a:p>
          <a:p>
            <a:r>
              <a:rPr lang="en-US" sz="4000" b="1">
                <a:solidFill>
                  <a:schemeClr val="tx2"/>
                </a:solidFill>
                <a:latin typeface="Arial" panose="020B0604020202020204" pitchFamily="34" charset="0"/>
                <a:cs typeface="Arial" panose="020B0604020202020204" pitchFamily="34" charset="0"/>
              </a:rPr>
              <a:t>Duffy’s Lane Bridge</a:t>
            </a:r>
            <a:endParaRPr lang="en-US" sz="4000" b="1">
              <a:solidFill>
                <a:schemeClr val="tx2"/>
              </a:solidFill>
            </a:endParaRPr>
          </a:p>
          <a:p>
            <a:pPr algn="l"/>
            <a:endParaRPr lang="en-US" sz="4000" b="1">
              <a:solidFill>
                <a:srgbClr val="FF000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74210B02-98DB-4A8F-A457-E3BCA4727F32}"/>
              </a:ext>
            </a:extLst>
          </p:cNvPr>
          <p:cNvPicPr>
            <a:picLocks noChangeAspect="1"/>
          </p:cNvPicPr>
          <p:nvPr/>
        </p:nvPicPr>
        <p:blipFill>
          <a:blip r:embed="rId5"/>
          <a:stretch>
            <a:fillRect/>
          </a:stretch>
        </p:blipFill>
        <p:spPr>
          <a:xfrm>
            <a:off x="6277787" y="6647190"/>
            <a:ext cx="10181413" cy="4687482"/>
          </a:xfrm>
          <a:prstGeom prst="rect">
            <a:avLst/>
          </a:prstGeom>
        </p:spPr>
      </p:pic>
      <p:sp>
        <p:nvSpPr>
          <p:cNvPr id="12" name="Rectangle 11">
            <a:extLst>
              <a:ext uri="{FF2B5EF4-FFF2-40B4-BE49-F238E27FC236}">
                <a16:creationId xmlns:a16="http://schemas.microsoft.com/office/drawing/2014/main" id="{C01A38D0-5D6F-4CB2-A150-9FAF8F538FF3}"/>
              </a:ext>
            </a:extLst>
          </p:cNvPr>
          <p:cNvSpPr/>
          <p:nvPr/>
        </p:nvSpPr>
        <p:spPr>
          <a:xfrm>
            <a:off x="425276" y="5706177"/>
            <a:ext cx="16407148" cy="1754326"/>
          </a:xfrm>
          <a:prstGeom prst="rect">
            <a:avLst/>
          </a:prstGeom>
        </p:spPr>
        <p:txBody>
          <a:bodyPr wrap="square">
            <a:spAutoFit/>
          </a:bodyPr>
          <a:lstStyle/>
          <a:p>
            <a:r>
              <a:rPr lang="en-US" sz="3600" b="1">
                <a:solidFill>
                  <a:schemeClr val="tx2"/>
                </a:solidFill>
              </a:rPr>
              <a:t>Preliminary Preferred Solution</a:t>
            </a:r>
          </a:p>
          <a:p>
            <a:r>
              <a:rPr lang="en-US" sz="3600" b="1">
                <a:solidFill>
                  <a:schemeClr val="tx2"/>
                </a:solidFill>
              </a:rPr>
              <a:t>Alternative 3B- Replace Structure with Vehicular Bridge (Single Lane, Modular)</a:t>
            </a:r>
            <a:endParaRPr lang="en-US" sz="3600">
              <a:solidFill>
                <a:schemeClr val="tx2"/>
              </a:solidFill>
            </a:endParaRPr>
          </a:p>
        </p:txBody>
      </p:sp>
      <p:pic>
        <p:nvPicPr>
          <p:cNvPr id="6" name="Picture 5">
            <a:extLst>
              <a:ext uri="{FF2B5EF4-FFF2-40B4-BE49-F238E27FC236}">
                <a16:creationId xmlns:a16="http://schemas.microsoft.com/office/drawing/2014/main" id="{7C0FEF92-751A-4F84-B0BE-655AA942E146}"/>
              </a:ext>
            </a:extLst>
          </p:cNvPr>
          <p:cNvPicPr>
            <a:picLocks noChangeAspect="1"/>
          </p:cNvPicPr>
          <p:nvPr/>
        </p:nvPicPr>
        <p:blipFill>
          <a:blip r:embed="rId6"/>
          <a:stretch>
            <a:fillRect/>
          </a:stretch>
        </p:blipFill>
        <p:spPr>
          <a:xfrm>
            <a:off x="165686" y="1844746"/>
            <a:ext cx="2408129" cy="2889754"/>
          </a:xfrm>
          <a:prstGeom prst="rect">
            <a:avLst/>
          </a:prstGeom>
        </p:spPr>
      </p:pic>
      <p:pic>
        <p:nvPicPr>
          <p:cNvPr id="7" name="Picture 6">
            <a:extLst>
              <a:ext uri="{FF2B5EF4-FFF2-40B4-BE49-F238E27FC236}">
                <a16:creationId xmlns:a16="http://schemas.microsoft.com/office/drawing/2014/main" id="{0F73F226-B82E-495C-9EE1-BB85715AEEFE}"/>
              </a:ext>
            </a:extLst>
          </p:cNvPr>
          <p:cNvPicPr>
            <a:picLocks noChangeAspect="1"/>
          </p:cNvPicPr>
          <p:nvPr/>
        </p:nvPicPr>
        <p:blipFill>
          <a:blip r:embed="rId7"/>
          <a:stretch>
            <a:fillRect/>
          </a:stretch>
        </p:blipFill>
        <p:spPr>
          <a:xfrm>
            <a:off x="190072" y="1883723"/>
            <a:ext cx="2383743" cy="2865368"/>
          </a:xfrm>
          <a:prstGeom prst="rect">
            <a:avLst/>
          </a:prstGeom>
        </p:spPr>
      </p:pic>
      <p:sp>
        <p:nvSpPr>
          <p:cNvPr id="16" name="TextBox 15">
            <a:extLst>
              <a:ext uri="{FF2B5EF4-FFF2-40B4-BE49-F238E27FC236}">
                <a16:creationId xmlns:a16="http://schemas.microsoft.com/office/drawing/2014/main" id="{EF241A02-7214-4586-82AD-771FD76E221E}"/>
              </a:ext>
            </a:extLst>
          </p:cNvPr>
          <p:cNvSpPr txBox="1"/>
          <p:nvPr/>
        </p:nvSpPr>
        <p:spPr>
          <a:xfrm>
            <a:off x="425276" y="7458171"/>
            <a:ext cx="7804324" cy="3567580"/>
          </a:xfrm>
          <a:prstGeom prst="rect">
            <a:avLst/>
          </a:prstGeom>
          <a:noFill/>
        </p:spPr>
        <p:txBody>
          <a:bodyPr wrap="square">
            <a:spAutoFit/>
          </a:bodyPr>
          <a:lstStyle/>
          <a:p>
            <a:pPr marL="0" indent="0">
              <a:lnSpc>
                <a:spcPct val="114000"/>
              </a:lnSpc>
              <a:spcBef>
                <a:spcPts val="600"/>
              </a:spcBef>
              <a:spcAft>
                <a:spcPts val="600"/>
              </a:spcAft>
              <a:buFont typeface="+mj-lt"/>
              <a:buNone/>
            </a:pPr>
            <a:r>
              <a:rPr lang="en-US" sz="3200">
                <a:solidFill>
                  <a:schemeClr val="tx2"/>
                </a:solidFill>
                <a:latin typeface="Arial" panose="020B0604020202020204" pitchFamily="34" charset="0"/>
                <a:cs typeface="Arial" panose="020B0604020202020204" pitchFamily="34" charset="0"/>
              </a:rPr>
              <a:t>One-lane, two-way structure with a 4.15 m (+/-) wide driving platform as a pre-fabricated girder-type structure. </a:t>
            </a:r>
          </a:p>
          <a:p>
            <a:pPr marL="0" indent="0">
              <a:lnSpc>
                <a:spcPct val="114000"/>
              </a:lnSpc>
              <a:spcBef>
                <a:spcPts val="600"/>
              </a:spcBef>
              <a:spcAft>
                <a:spcPts val="600"/>
              </a:spcAft>
              <a:buFont typeface="+mj-lt"/>
              <a:buNone/>
            </a:pPr>
            <a:r>
              <a:rPr lang="en-US" sz="3200">
                <a:solidFill>
                  <a:schemeClr val="tx2"/>
                </a:solidFill>
                <a:latin typeface="Arial" panose="020B0604020202020204" pitchFamily="34" charset="0"/>
                <a:cs typeface="Arial" panose="020B0604020202020204" pitchFamily="34" charset="0"/>
              </a:rPr>
              <a:t>The new structure would allow for a larger span and new bridge abutments and would allow for road profile improvements. </a:t>
            </a:r>
          </a:p>
        </p:txBody>
      </p:sp>
      <p:pic>
        <p:nvPicPr>
          <p:cNvPr id="11" name="Picture 10">
            <a:extLst>
              <a:ext uri="{FF2B5EF4-FFF2-40B4-BE49-F238E27FC236}">
                <a16:creationId xmlns:a16="http://schemas.microsoft.com/office/drawing/2014/main" id="{E7A80497-DB77-450F-9C20-CAE46BD501DB}"/>
              </a:ext>
            </a:extLst>
          </p:cNvPr>
          <p:cNvPicPr>
            <a:picLocks noChangeAspect="1"/>
          </p:cNvPicPr>
          <p:nvPr/>
        </p:nvPicPr>
        <p:blipFill>
          <a:blip r:embed="rId8"/>
          <a:stretch>
            <a:fillRect/>
          </a:stretch>
        </p:blipFill>
        <p:spPr>
          <a:xfrm>
            <a:off x="2737492" y="1883615"/>
            <a:ext cx="13499984" cy="3675606"/>
          </a:xfrm>
          <a:prstGeom prst="rect">
            <a:avLst/>
          </a:prstGeom>
        </p:spPr>
      </p:pic>
      <p:pic>
        <p:nvPicPr>
          <p:cNvPr id="4" name="Picture 3">
            <a:extLst>
              <a:ext uri="{FF2B5EF4-FFF2-40B4-BE49-F238E27FC236}">
                <a16:creationId xmlns:a16="http://schemas.microsoft.com/office/drawing/2014/main" id="{B908610C-C5F4-499F-BD15-9CFEF336E10C}"/>
              </a:ext>
            </a:extLst>
          </p:cNvPr>
          <p:cNvPicPr>
            <a:picLocks noChangeAspect="1"/>
          </p:cNvPicPr>
          <p:nvPr/>
        </p:nvPicPr>
        <p:blipFill>
          <a:blip r:embed="rId9"/>
          <a:stretch>
            <a:fillRect/>
          </a:stretch>
        </p:blipFill>
        <p:spPr>
          <a:xfrm>
            <a:off x="2687640" y="1828417"/>
            <a:ext cx="13549835" cy="3747133"/>
          </a:xfrm>
          <a:prstGeom prst="rect">
            <a:avLst/>
          </a:prstGeom>
        </p:spPr>
      </p:pic>
      <p:sp>
        <p:nvSpPr>
          <p:cNvPr id="13" name="Rectangle 12">
            <a:extLst>
              <a:ext uri="{FF2B5EF4-FFF2-40B4-BE49-F238E27FC236}">
                <a16:creationId xmlns:a16="http://schemas.microsoft.com/office/drawing/2014/main" id="{44FED9DE-FDF7-46AB-90CA-6EFC1733E54F}"/>
              </a:ext>
            </a:extLst>
          </p:cNvPr>
          <p:cNvSpPr/>
          <p:nvPr/>
        </p:nvSpPr>
        <p:spPr>
          <a:xfrm>
            <a:off x="12511315" y="4865139"/>
            <a:ext cx="1722355" cy="894945"/>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Audio 58">
            <a:hlinkClick r:id="" action="ppaction://media"/>
            <a:extLst>
              <a:ext uri="{FF2B5EF4-FFF2-40B4-BE49-F238E27FC236}">
                <a16:creationId xmlns:a16="http://schemas.microsoft.com/office/drawing/2014/main" id="{F903D528-8CC6-ECA8-DDA1-926A845E2727}"/>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405625" t="-405625" r="-405625" b="-405625"/>
          <a:stretch>
            <a:fillRect/>
          </a:stretch>
        </p:blipFill>
        <p:spPr>
          <a:xfrm>
            <a:off x="12607747" y="8492947"/>
            <a:ext cx="3703320" cy="3703320"/>
          </a:xfrm>
          <a:prstGeom prst="ellipse">
            <a:avLst/>
          </a:prstGeom>
        </p:spPr>
      </p:pic>
    </p:spTree>
    <p:extLst>
      <p:ext uri="{BB962C8B-B14F-4D97-AF65-F5344CB8AC3E}">
        <p14:creationId xmlns:p14="http://schemas.microsoft.com/office/powerpoint/2010/main" val="365614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D2E60E21-1489-45BE-B2D8-7B686732EBEB}"/>
              </a:ext>
            </a:extLst>
          </p:cNvPr>
          <p:cNvSpPr/>
          <p:nvPr/>
        </p:nvSpPr>
        <p:spPr>
          <a:xfrm>
            <a:off x="572822" y="9930823"/>
            <a:ext cx="15521885" cy="15589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243768E-7887-412D-A76A-2742EC751016}"/>
              </a:ext>
            </a:extLst>
          </p:cNvPr>
          <p:cNvSpPr/>
          <p:nvPr/>
        </p:nvSpPr>
        <p:spPr>
          <a:xfrm>
            <a:off x="574555" y="6918045"/>
            <a:ext cx="15521885" cy="30094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FFC1130-169B-4728-8D13-8FD94355AD16}"/>
              </a:ext>
            </a:extLst>
          </p:cNvPr>
          <p:cNvSpPr/>
          <p:nvPr/>
        </p:nvSpPr>
        <p:spPr>
          <a:xfrm>
            <a:off x="574556" y="3921214"/>
            <a:ext cx="15521885" cy="2996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3786BA0-16EB-4C0C-BBA7-6DDE5C21234E}"/>
              </a:ext>
            </a:extLst>
          </p:cNvPr>
          <p:cNvSpPr/>
          <p:nvPr/>
        </p:nvSpPr>
        <p:spPr>
          <a:xfrm>
            <a:off x="574557" y="1791434"/>
            <a:ext cx="15521885" cy="2110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3">
            <a:extLst>
              <a:ext uri="{FF2B5EF4-FFF2-40B4-BE49-F238E27FC236}">
                <a16:creationId xmlns:a16="http://schemas.microsoft.com/office/drawing/2014/main" id="{4D092DE4-CC02-41A1-ACD4-A2C1C505EAF3}"/>
              </a:ext>
            </a:extLst>
          </p:cNvPr>
          <p:cNvSpPr txBox="1">
            <a:spLocks/>
          </p:cNvSpPr>
          <p:nvPr/>
        </p:nvSpPr>
        <p:spPr>
          <a:xfrm>
            <a:off x="-71761" y="562093"/>
            <a:ext cx="16238155" cy="707886"/>
          </a:xfrm>
          <a:prstGeom prst="rect">
            <a:avLst/>
          </a:prstGeom>
        </p:spPr>
        <p:txBody>
          <a:bodyPr vert="horz" wrap="square" lIns="91440" tIns="45720" rIns="91440" bIns="45720" rtlCol="0" anchor="ctr">
            <a:spAutoFit/>
          </a:bodyPr>
          <a:lstStyle>
            <a:lvl1pPr algn="ctr" defTabSz="1645920" rtl="0" eaLnBrk="1" latinLnBrk="0" hangingPunct="1">
              <a:spcBef>
                <a:spcPct val="0"/>
              </a:spcBef>
              <a:buNone/>
              <a:defRPr sz="6480" b="1" kern="1200" baseline="0">
                <a:solidFill>
                  <a:srgbClr val="004987"/>
                </a:solidFill>
                <a:latin typeface="+mj-lt"/>
                <a:ea typeface="+mj-ea"/>
                <a:cs typeface="+mj-cs"/>
              </a:defRPr>
            </a:lvl1pPr>
          </a:lstStyle>
          <a:p>
            <a:r>
              <a:rPr lang="en-US" altLang="en-US" sz="4000">
                <a:solidFill>
                  <a:schemeClr val="tx2"/>
                </a:solidFill>
                <a:cs typeface="Arial"/>
              </a:rPr>
              <a:t>EA Project Timeline</a:t>
            </a:r>
          </a:p>
        </p:txBody>
      </p:sp>
      <p:sp>
        <p:nvSpPr>
          <p:cNvPr id="6" name="Rectangle 5">
            <a:extLst>
              <a:ext uri="{FF2B5EF4-FFF2-40B4-BE49-F238E27FC236}">
                <a16:creationId xmlns:a16="http://schemas.microsoft.com/office/drawing/2014/main" id="{511822F2-EFA2-42A1-84F2-26905F3BCFDE}"/>
              </a:ext>
            </a:extLst>
          </p:cNvPr>
          <p:cNvSpPr/>
          <p:nvPr/>
        </p:nvSpPr>
        <p:spPr>
          <a:xfrm>
            <a:off x="162431" y="2020731"/>
            <a:ext cx="16238155" cy="9794631"/>
          </a:xfrm>
          <a:prstGeom prst="rect">
            <a:avLst/>
          </a:prstGeom>
        </p:spPr>
        <p:txBody>
          <a:bodyPr/>
          <a:lstStyle/>
          <a:p>
            <a:endParaRPr lang="en-US" altLang="en-US" sz="3200" b="1">
              <a:solidFill>
                <a:schemeClr val="tx2"/>
              </a:solidFill>
            </a:endParaRPr>
          </a:p>
          <a:p>
            <a:endParaRPr lang="en-US" i="1">
              <a:solidFill>
                <a:schemeClr val="tx2"/>
              </a:solidFill>
            </a:endParaRPr>
          </a:p>
          <a:p>
            <a:endParaRPr lang="en-US" b="1">
              <a:solidFill>
                <a:schemeClr val="tx2"/>
              </a:solidFill>
            </a:endParaRPr>
          </a:p>
          <a:p>
            <a:pPr lvl="0"/>
            <a:endParaRPr lang="en-US" i="1">
              <a:solidFill>
                <a:schemeClr val="tx2"/>
              </a:solidFill>
            </a:endParaRPr>
          </a:p>
          <a:p>
            <a:pPr lvl="0"/>
            <a:endParaRPr lang="en-US" b="1">
              <a:solidFill>
                <a:schemeClr val="tx2"/>
              </a:solidFill>
            </a:endParaRPr>
          </a:p>
          <a:p>
            <a:pPr lvl="0"/>
            <a:endParaRPr lang="en-US" b="1">
              <a:solidFill>
                <a:schemeClr val="tx2"/>
              </a:solidFill>
            </a:endParaRPr>
          </a:p>
          <a:p>
            <a:pPr lvl="0"/>
            <a:endParaRPr lang="en-US" b="1">
              <a:solidFill>
                <a:schemeClr val="tx2"/>
              </a:solidFill>
            </a:endParaRPr>
          </a:p>
          <a:p>
            <a:pPr lvl="0"/>
            <a:endParaRPr lang="en-US" b="1">
              <a:solidFill>
                <a:schemeClr val="tx2"/>
              </a:solidFill>
            </a:endParaRPr>
          </a:p>
          <a:p>
            <a:pPr lvl="0"/>
            <a:endParaRPr lang="en-US" b="1">
              <a:solidFill>
                <a:schemeClr val="tx2"/>
              </a:solidFill>
            </a:endParaRPr>
          </a:p>
        </p:txBody>
      </p:sp>
      <p:sp>
        <p:nvSpPr>
          <p:cNvPr id="9" name="Rectangle 8">
            <a:extLst>
              <a:ext uri="{FF2B5EF4-FFF2-40B4-BE49-F238E27FC236}">
                <a16:creationId xmlns:a16="http://schemas.microsoft.com/office/drawing/2014/main" id="{E3FFA1E8-1F72-4386-8A55-1A54895DBE90}"/>
              </a:ext>
            </a:extLst>
          </p:cNvPr>
          <p:cNvSpPr/>
          <p:nvPr/>
        </p:nvSpPr>
        <p:spPr>
          <a:xfrm>
            <a:off x="13590875" y="4165617"/>
            <a:ext cx="2413663" cy="1200329"/>
          </a:xfrm>
          <a:prstGeom prst="rect">
            <a:avLst/>
          </a:prstGeom>
        </p:spPr>
        <p:txBody>
          <a:bodyPr wrap="square">
            <a:spAutoFit/>
          </a:bodyPr>
          <a:lstStyle/>
          <a:p>
            <a:r>
              <a:rPr lang="en-US" sz="2400" i="1">
                <a:solidFill>
                  <a:schemeClr val="tx2"/>
                </a:solidFill>
              </a:rPr>
              <a:t>Public Information Centre</a:t>
            </a:r>
          </a:p>
        </p:txBody>
      </p:sp>
      <p:sp>
        <p:nvSpPr>
          <p:cNvPr id="11" name="Rectangle 10">
            <a:extLst>
              <a:ext uri="{FF2B5EF4-FFF2-40B4-BE49-F238E27FC236}">
                <a16:creationId xmlns:a16="http://schemas.microsoft.com/office/drawing/2014/main" id="{1CB650FE-57EF-424E-B09E-82AC387B52A9}"/>
              </a:ext>
            </a:extLst>
          </p:cNvPr>
          <p:cNvSpPr/>
          <p:nvPr/>
        </p:nvSpPr>
        <p:spPr>
          <a:xfrm>
            <a:off x="6398245" y="1871948"/>
            <a:ext cx="4889547" cy="1569660"/>
          </a:xfrm>
          <a:prstGeom prst="rect">
            <a:avLst/>
          </a:prstGeom>
        </p:spPr>
        <p:txBody>
          <a:bodyPr wrap="square">
            <a:spAutoFit/>
          </a:bodyPr>
          <a:lstStyle/>
          <a:p>
            <a:pPr marL="850900" lvl="1" indent="-68263">
              <a:buChar char="•"/>
            </a:pPr>
            <a:r>
              <a:rPr lang="en-US" altLang="en-US" sz="2400">
                <a:solidFill>
                  <a:schemeClr val="tx2"/>
                </a:solidFill>
              </a:rPr>
              <a:t>Review available information and studies</a:t>
            </a:r>
          </a:p>
          <a:p>
            <a:pPr lvl="1">
              <a:buChar char="•"/>
            </a:pPr>
            <a:r>
              <a:rPr lang="en-US" sz="2400">
                <a:solidFill>
                  <a:schemeClr val="tx2"/>
                </a:solidFill>
              </a:rPr>
              <a:t>Identify the Problem or Opportunity</a:t>
            </a:r>
          </a:p>
        </p:txBody>
      </p:sp>
      <p:sp>
        <p:nvSpPr>
          <p:cNvPr id="17" name="Rectangle 16">
            <a:extLst>
              <a:ext uri="{FF2B5EF4-FFF2-40B4-BE49-F238E27FC236}">
                <a16:creationId xmlns:a16="http://schemas.microsoft.com/office/drawing/2014/main" id="{05608F56-81B6-47F1-9F07-E6734BCA0A9B}"/>
              </a:ext>
            </a:extLst>
          </p:cNvPr>
          <p:cNvSpPr/>
          <p:nvPr/>
        </p:nvSpPr>
        <p:spPr>
          <a:xfrm>
            <a:off x="3754389" y="1921000"/>
            <a:ext cx="3079045" cy="830997"/>
          </a:xfrm>
          <a:prstGeom prst="rect">
            <a:avLst/>
          </a:prstGeom>
        </p:spPr>
        <p:txBody>
          <a:bodyPr wrap="square">
            <a:spAutoFit/>
          </a:bodyPr>
          <a:lstStyle/>
          <a:p>
            <a:r>
              <a:rPr lang="en-US" sz="2400" b="1">
                <a:solidFill>
                  <a:schemeClr val="tx2"/>
                </a:solidFill>
              </a:rPr>
              <a:t>Phase 1- </a:t>
            </a:r>
            <a:r>
              <a:rPr lang="en-US" altLang="en-US" sz="2400" b="1">
                <a:solidFill>
                  <a:schemeClr val="tx2"/>
                </a:solidFill>
              </a:rPr>
              <a:t>Problem or Opportunity </a:t>
            </a:r>
          </a:p>
        </p:txBody>
      </p:sp>
      <p:sp>
        <p:nvSpPr>
          <p:cNvPr id="18" name="Rectangle 17">
            <a:extLst>
              <a:ext uri="{FF2B5EF4-FFF2-40B4-BE49-F238E27FC236}">
                <a16:creationId xmlns:a16="http://schemas.microsoft.com/office/drawing/2014/main" id="{6003C17C-17D3-49E7-9FDE-267F7DCCC2E8}"/>
              </a:ext>
            </a:extLst>
          </p:cNvPr>
          <p:cNvSpPr/>
          <p:nvPr/>
        </p:nvSpPr>
        <p:spPr>
          <a:xfrm>
            <a:off x="3723498" y="4279471"/>
            <a:ext cx="3244641" cy="830997"/>
          </a:xfrm>
          <a:prstGeom prst="rect">
            <a:avLst/>
          </a:prstGeom>
        </p:spPr>
        <p:txBody>
          <a:bodyPr wrap="square">
            <a:spAutoFit/>
          </a:bodyPr>
          <a:lstStyle/>
          <a:p>
            <a:pPr lvl="0"/>
            <a:r>
              <a:rPr lang="en-US" sz="2400" b="1">
                <a:solidFill>
                  <a:schemeClr val="tx2"/>
                </a:solidFill>
              </a:rPr>
              <a:t>Phase 2- Alternative Solutions</a:t>
            </a:r>
          </a:p>
        </p:txBody>
      </p:sp>
      <p:sp>
        <p:nvSpPr>
          <p:cNvPr id="19" name="Rectangle 18">
            <a:extLst>
              <a:ext uri="{FF2B5EF4-FFF2-40B4-BE49-F238E27FC236}">
                <a16:creationId xmlns:a16="http://schemas.microsoft.com/office/drawing/2014/main" id="{DCC5D26E-39EA-4141-A07D-C9329F87C29C}"/>
              </a:ext>
            </a:extLst>
          </p:cNvPr>
          <p:cNvSpPr/>
          <p:nvPr/>
        </p:nvSpPr>
        <p:spPr>
          <a:xfrm>
            <a:off x="6398245" y="3728690"/>
            <a:ext cx="7100728" cy="2308324"/>
          </a:xfrm>
          <a:prstGeom prst="rect">
            <a:avLst/>
          </a:prstGeom>
          <a:noFill/>
        </p:spPr>
        <p:txBody>
          <a:bodyPr wrap="square">
            <a:spAutoFit/>
          </a:bodyPr>
          <a:lstStyle/>
          <a:p>
            <a:pPr lvl="1">
              <a:buChar char="•"/>
            </a:pPr>
            <a:r>
              <a:rPr lang="en-US" altLang="en-US" sz="2400">
                <a:solidFill>
                  <a:schemeClr val="tx2"/>
                </a:solidFill>
              </a:rPr>
              <a:t>Identify Alternative Solutions</a:t>
            </a:r>
            <a:endParaRPr lang="en-US" sz="2400">
              <a:solidFill>
                <a:schemeClr val="tx2"/>
              </a:solidFill>
            </a:endParaRPr>
          </a:p>
          <a:p>
            <a:pPr marL="801688" lvl="1" indent="-63500">
              <a:buFont typeface="Arial" panose="020B0604020202020204" pitchFamily="34" charset="0"/>
              <a:buChar char="•"/>
            </a:pPr>
            <a:r>
              <a:rPr lang="en-US" altLang="en-US" sz="2400">
                <a:solidFill>
                  <a:schemeClr val="tx2"/>
                </a:solidFill>
              </a:rPr>
              <a:t> Inventory of the Environment </a:t>
            </a:r>
          </a:p>
          <a:p>
            <a:pPr marL="801688" lvl="1" indent="-63500">
              <a:buFont typeface="Arial" panose="020B0604020202020204" pitchFamily="34" charset="0"/>
              <a:buChar char="•"/>
            </a:pPr>
            <a:r>
              <a:rPr lang="en-US" altLang="en-US" sz="2400">
                <a:solidFill>
                  <a:schemeClr val="tx2"/>
                </a:solidFill>
              </a:rPr>
              <a:t> Identify Impacts and Mitigation Measures</a:t>
            </a:r>
          </a:p>
          <a:p>
            <a:pPr lvl="1">
              <a:buChar char="•"/>
            </a:pPr>
            <a:r>
              <a:rPr lang="en-US" sz="2400">
                <a:solidFill>
                  <a:schemeClr val="tx2"/>
                </a:solidFill>
              </a:rPr>
              <a:t>Evaluate Alternative Solutions</a:t>
            </a:r>
          </a:p>
          <a:p>
            <a:pPr lvl="1">
              <a:buChar char="•"/>
            </a:pPr>
            <a:r>
              <a:rPr lang="en-US" altLang="en-US" sz="2400">
                <a:solidFill>
                  <a:schemeClr val="tx2"/>
                </a:solidFill>
              </a:rPr>
              <a:t>Select Preferred Solution</a:t>
            </a:r>
          </a:p>
          <a:p>
            <a:pPr lvl="1">
              <a:buChar char="•"/>
            </a:pPr>
            <a:r>
              <a:rPr lang="en-US" altLang="en-US" sz="2400">
                <a:solidFill>
                  <a:schemeClr val="tx2"/>
                </a:solidFill>
              </a:rPr>
              <a:t>Confirm EA Schedule (Schedule B or C)</a:t>
            </a:r>
          </a:p>
        </p:txBody>
      </p:sp>
      <p:sp>
        <p:nvSpPr>
          <p:cNvPr id="24" name="Rectangle 23">
            <a:extLst>
              <a:ext uri="{FF2B5EF4-FFF2-40B4-BE49-F238E27FC236}">
                <a16:creationId xmlns:a16="http://schemas.microsoft.com/office/drawing/2014/main" id="{5A986EBD-C2A6-45C0-953C-10ACC34C3EAA}"/>
              </a:ext>
            </a:extLst>
          </p:cNvPr>
          <p:cNvSpPr/>
          <p:nvPr/>
        </p:nvSpPr>
        <p:spPr>
          <a:xfrm>
            <a:off x="3723498" y="6811580"/>
            <a:ext cx="3271000" cy="461665"/>
          </a:xfrm>
          <a:prstGeom prst="rect">
            <a:avLst/>
          </a:prstGeom>
        </p:spPr>
        <p:txBody>
          <a:bodyPr wrap="square">
            <a:spAutoFit/>
          </a:bodyPr>
          <a:lstStyle/>
          <a:p>
            <a:r>
              <a:rPr lang="en-US" sz="2400" b="1">
                <a:solidFill>
                  <a:schemeClr val="accent2"/>
                </a:solidFill>
              </a:rPr>
              <a:t>Project File Report </a:t>
            </a:r>
            <a:endParaRPr lang="en-US" sz="2400"/>
          </a:p>
        </p:txBody>
      </p:sp>
      <p:sp>
        <p:nvSpPr>
          <p:cNvPr id="25" name="Rectangle 24">
            <a:extLst>
              <a:ext uri="{FF2B5EF4-FFF2-40B4-BE49-F238E27FC236}">
                <a16:creationId xmlns:a16="http://schemas.microsoft.com/office/drawing/2014/main" id="{087052FA-8997-40F6-87FA-7D626E2A1B8F}"/>
              </a:ext>
            </a:extLst>
          </p:cNvPr>
          <p:cNvSpPr/>
          <p:nvPr/>
        </p:nvSpPr>
        <p:spPr>
          <a:xfrm>
            <a:off x="12348089" y="1905922"/>
            <a:ext cx="4271199" cy="1200329"/>
          </a:xfrm>
          <a:prstGeom prst="rect">
            <a:avLst/>
          </a:prstGeom>
        </p:spPr>
        <p:txBody>
          <a:bodyPr wrap="square">
            <a:spAutoFit/>
          </a:bodyPr>
          <a:lstStyle/>
          <a:p>
            <a:pPr lvl="1"/>
            <a:r>
              <a:rPr lang="en-US" sz="2400">
                <a:solidFill>
                  <a:schemeClr val="tx2"/>
                </a:solidFill>
              </a:rPr>
              <a:t>Notice of Commencement and Public Information</a:t>
            </a:r>
            <a:endParaRPr lang="en-US"/>
          </a:p>
        </p:txBody>
      </p:sp>
      <p:sp>
        <p:nvSpPr>
          <p:cNvPr id="33" name="Rectangle 32">
            <a:extLst>
              <a:ext uri="{FF2B5EF4-FFF2-40B4-BE49-F238E27FC236}">
                <a16:creationId xmlns:a16="http://schemas.microsoft.com/office/drawing/2014/main" id="{4495B197-49E0-4244-97A0-A4860E63714F}"/>
              </a:ext>
            </a:extLst>
          </p:cNvPr>
          <p:cNvSpPr/>
          <p:nvPr/>
        </p:nvSpPr>
        <p:spPr>
          <a:xfrm>
            <a:off x="6488517" y="6699209"/>
            <a:ext cx="5952374" cy="830997"/>
          </a:xfrm>
          <a:prstGeom prst="rect">
            <a:avLst/>
          </a:prstGeom>
        </p:spPr>
        <p:txBody>
          <a:bodyPr wrap="square">
            <a:spAutoFit/>
          </a:bodyPr>
          <a:lstStyle/>
          <a:p>
            <a:pPr marL="857250" lvl="1" indent="-171450">
              <a:buFont typeface="Arial" panose="020B0604020202020204" pitchFamily="34" charset="0"/>
              <a:buChar char="•"/>
            </a:pPr>
            <a:r>
              <a:rPr lang="en-US" altLang="en-US" sz="2400">
                <a:solidFill>
                  <a:schemeClr val="tx2"/>
                </a:solidFill>
              </a:rPr>
              <a:t>Document the EA planning process for public review</a:t>
            </a:r>
          </a:p>
        </p:txBody>
      </p:sp>
      <p:sp>
        <p:nvSpPr>
          <p:cNvPr id="34" name="Rectangle 33">
            <a:extLst>
              <a:ext uri="{FF2B5EF4-FFF2-40B4-BE49-F238E27FC236}">
                <a16:creationId xmlns:a16="http://schemas.microsoft.com/office/drawing/2014/main" id="{B4520153-9A2C-4BAB-A471-D7FE89CDDF76}"/>
              </a:ext>
            </a:extLst>
          </p:cNvPr>
          <p:cNvSpPr/>
          <p:nvPr/>
        </p:nvSpPr>
        <p:spPr>
          <a:xfrm>
            <a:off x="12409251" y="6502109"/>
            <a:ext cx="3687190" cy="1200329"/>
          </a:xfrm>
          <a:prstGeom prst="rect">
            <a:avLst/>
          </a:prstGeom>
        </p:spPr>
        <p:txBody>
          <a:bodyPr wrap="square">
            <a:spAutoFit/>
          </a:bodyPr>
          <a:lstStyle/>
          <a:p>
            <a:pPr lvl="1"/>
            <a:r>
              <a:rPr lang="en-US" sz="2400">
                <a:solidFill>
                  <a:schemeClr val="tx2"/>
                </a:solidFill>
              </a:rPr>
              <a:t>Notice of Completion and Public Review</a:t>
            </a:r>
            <a:endParaRPr lang="en-US"/>
          </a:p>
        </p:txBody>
      </p:sp>
      <p:cxnSp>
        <p:nvCxnSpPr>
          <p:cNvPr id="13" name="Straight Connector 12">
            <a:extLst>
              <a:ext uri="{FF2B5EF4-FFF2-40B4-BE49-F238E27FC236}">
                <a16:creationId xmlns:a16="http://schemas.microsoft.com/office/drawing/2014/main" id="{AB6226EC-8D9E-4C50-B9C0-2F29730F7AFA}"/>
              </a:ext>
            </a:extLst>
          </p:cNvPr>
          <p:cNvCxnSpPr>
            <a:cxnSpLocks/>
          </p:cNvCxnSpPr>
          <p:nvPr/>
        </p:nvCxnSpPr>
        <p:spPr>
          <a:xfrm>
            <a:off x="3361237" y="3582278"/>
            <a:ext cx="125241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78E6394-3493-498E-89AF-0F450F5C8D6E}"/>
              </a:ext>
            </a:extLst>
          </p:cNvPr>
          <p:cNvCxnSpPr>
            <a:cxnSpLocks/>
          </p:cNvCxnSpPr>
          <p:nvPr/>
        </p:nvCxnSpPr>
        <p:spPr>
          <a:xfrm>
            <a:off x="3361237" y="6220852"/>
            <a:ext cx="12436835"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itle 1">
            <a:extLst>
              <a:ext uri="{FF2B5EF4-FFF2-40B4-BE49-F238E27FC236}">
                <a16:creationId xmlns:a16="http://schemas.microsoft.com/office/drawing/2014/main" id="{39E83993-772D-4CFA-BE57-1F84DEDE6FC5}"/>
              </a:ext>
            </a:extLst>
          </p:cNvPr>
          <p:cNvSpPr txBox="1">
            <a:spLocks/>
          </p:cNvSpPr>
          <p:nvPr/>
        </p:nvSpPr>
        <p:spPr>
          <a:xfrm>
            <a:off x="162431" y="9283785"/>
            <a:ext cx="8610600" cy="624223"/>
          </a:xfrm>
          <a:prstGeom prst="rect">
            <a:avLst/>
          </a:prstGeom>
        </p:spPr>
        <p:txBody>
          <a:bodyPr anchor="ctr">
            <a:noAutofit/>
          </a:bodyPr>
          <a:lstStyle>
            <a:lvl1pPr algn="ctr" defTabSz="1645920" rtl="0" eaLnBrk="1" latinLnBrk="0" hangingPunct="1">
              <a:spcBef>
                <a:spcPct val="0"/>
              </a:spcBef>
              <a:buNone/>
              <a:defRPr sz="6480" b="1" kern="1200" baseline="0">
                <a:solidFill>
                  <a:srgbClr val="004987"/>
                </a:solidFill>
                <a:latin typeface="+mj-lt"/>
                <a:ea typeface="+mj-ea"/>
                <a:cs typeface="+mj-cs"/>
              </a:defRPr>
            </a:lvl1pPr>
          </a:lstStyle>
          <a:p>
            <a:pPr algn="l"/>
            <a:r>
              <a:rPr lang="en-US" sz="4000">
                <a:solidFill>
                  <a:schemeClr val="tx2"/>
                </a:solidFill>
                <a:latin typeface="Arial" panose="020B0604020202020204" pitchFamily="34" charset="0"/>
                <a:cs typeface="Arial" panose="020B0604020202020204" pitchFamily="34" charset="0"/>
              </a:rPr>
              <a:t>Next Steps...</a:t>
            </a:r>
          </a:p>
        </p:txBody>
      </p:sp>
      <p:sp>
        <p:nvSpPr>
          <p:cNvPr id="38" name="Content Placeholder 2">
            <a:extLst>
              <a:ext uri="{FF2B5EF4-FFF2-40B4-BE49-F238E27FC236}">
                <a16:creationId xmlns:a16="http://schemas.microsoft.com/office/drawing/2014/main" id="{DC45D663-8320-42BA-B74C-9CA2DB8E7AC3}"/>
              </a:ext>
            </a:extLst>
          </p:cNvPr>
          <p:cNvSpPr txBox="1">
            <a:spLocks/>
          </p:cNvSpPr>
          <p:nvPr/>
        </p:nvSpPr>
        <p:spPr>
          <a:xfrm>
            <a:off x="3279158" y="8435681"/>
            <a:ext cx="13338901" cy="2438400"/>
          </a:xfrm>
          <a:prstGeom prst="rect">
            <a:avLst/>
          </a:prstGeom>
        </p:spPr>
        <p:txBody>
          <a:bodyPr vert="horz" lIns="156712" tIns="78357" rIns="156712" bIns="78357" rtlCol="0" anchor="t">
            <a:noAutofit/>
          </a:bodyPr>
          <a:lstStyle>
            <a:lvl1pPr marL="617220" indent="-617220" algn="l" defTabSz="1645920" rtl="0" eaLnBrk="1" latinLnBrk="0" hangingPunct="1">
              <a:spcBef>
                <a:spcPct val="20000"/>
              </a:spcBef>
              <a:buFont typeface="Arial" panose="020B0604020202020204" pitchFamily="34" charset="0"/>
              <a:buChar char="•"/>
              <a:defRPr sz="5760" kern="1200">
                <a:solidFill>
                  <a:srgbClr val="004987"/>
                </a:solidFill>
                <a:latin typeface="+mn-lt"/>
                <a:ea typeface="+mn-ea"/>
                <a:cs typeface="+mn-cs"/>
              </a:defRPr>
            </a:lvl1pPr>
            <a:lvl2pPr marL="1337310" indent="-514350" algn="l" defTabSz="1645920" rtl="0" eaLnBrk="1" latinLnBrk="0" hangingPunct="1">
              <a:spcBef>
                <a:spcPct val="20000"/>
              </a:spcBef>
              <a:buFont typeface="Arial" panose="020B0604020202020204" pitchFamily="34" charset="0"/>
              <a:buChar char="–"/>
              <a:defRPr sz="5040" kern="1200">
                <a:solidFill>
                  <a:srgbClr val="004987"/>
                </a:solidFill>
                <a:latin typeface="+mn-lt"/>
                <a:ea typeface="+mn-ea"/>
                <a:cs typeface="+mn-cs"/>
              </a:defRPr>
            </a:lvl2pPr>
            <a:lvl3pPr marL="2057400" indent="-411480" algn="l" defTabSz="1645920" rtl="0" eaLnBrk="1" latinLnBrk="0" hangingPunct="1">
              <a:spcBef>
                <a:spcPct val="20000"/>
              </a:spcBef>
              <a:buFont typeface="Arial" panose="020B0604020202020204" pitchFamily="34" charset="0"/>
              <a:buChar char="•"/>
              <a:defRPr sz="4320" kern="1200">
                <a:solidFill>
                  <a:srgbClr val="004987"/>
                </a:solidFill>
                <a:latin typeface="+mn-lt"/>
                <a:ea typeface="+mn-ea"/>
                <a:cs typeface="+mn-cs"/>
              </a:defRPr>
            </a:lvl3pPr>
            <a:lvl4pPr marL="2880360" indent="-411480" algn="l" defTabSz="1645920" rtl="0" eaLnBrk="1" latinLnBrk="0" hangingPunct="1">
              <a:spcBef>
                <a:spcPct val="20000"/>
              </a:spcBef>
              <a:buFont typeface="Arial" panose="020B0604020202020204" pitchFamily="34" charset="0"/>
              <a:buChar char="–"/>
              <a:defRPr sz="3600" kern="1200">
                <a:solidFill>
                  <a:srgbClr val="004987"/>
                </a:solidFill>
                <a:latin typeface="+mn-lt"/>
                <a:ea typeface="+mn-ea"/>
                <a:cs typeface="+mn-cs"/>
              </a:defRPr>
            </a:lvl4pPr>
            <a:lvl5pPr marL="3703320" indent="-411480" algn="l" defTabSz="1645920" rtl="0" eaLnBrk="1" latinLnBrk="0" hangingPunct="1">
              <a:spcBef>
                <a:spcPct val="20000"/>
              </a:spcBef>
              <a:buFont typeface="Arial" panose="020B0604020202020204" pitchFamily="34" charset="0"/>
              <a:buChar char="»"/>
              <a:defRPr sz="3600" kern="1200">
                <a:solidFill>
                  <a:srgbClr val="004987"/>
                </a:solidFill>
                <a:latin typeface="+mn-lt"/>
                <a:ea typeface="+mn-ea"/>
                <a:cs typeface="+mn-cs"/>
              </a:defRPr>
            </a:lvl5pPr>
            <a:lvl6pPr marL="4526280" indent="-411480" algn="l" defTabSz="164592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349240" indent="-411480" algn="l" defTabSz="164592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72200" indent="-411480" algn="l" defTabSz="164592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95160" indent="-411480" algn="l" defTabSz="164592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a:lstStyle>
          <a:p>
            <a:pPr marL="399415" indent="-399415">
              <a:spcBef>
                <a:spcPts val="0"/>
              </a:spcBef>
              <a:spcAft>
                <a:spcPts val="600"/>
              </a:spcAft>
            </a:pPr>
            <a:r>
              <a:rPr lang="en-US" sz="2400" dirty="0">
                <a:latin typeface="Arial"/>
                <a:cs typeface="Arial"/>
              </a:rPr>
              <a:t>Review public, stakeholder and Agency comments generated from this Public Information Centre (for this phase of the project, please submit your comments by </a:t>
            </a:r>
            <a:r>
              <a:rPr lang="en-US" sz="2400" b="1" dirty="0">
                <a:latin typeface="Arial"/>
                <a:cs typeface="Arial"/>
              </a:rPr>
              <a:t>May</a:t>
            </a:r>
            <a:r>
              <a:rPr lang="en-US" sz="2400" b="1" dirty="0">
                <a:solidFill>
                  <a:schemeClr val="tx2"/>
                </a:solidFill>
                <a:latin typeface="Arial"/>
                <a:cs typeface="Arial"/>
              </a:rPr>
              <a:t> 31st, 2023</a:t>
            </a:r>
            <a:r>
              <a:rPr lang="en-US" sz="2400" dirty="0">
                <a:solidFill>
                  <a:schemeClr val="tx2"/>
                </a:solidFill>
                <a:latin typeface="Arial"/>
                <a:cs typeface="Arial"/>
              </a:rPr>
              <a:t>);</a:t>
            </a:r>
          </a:p>
          <a:p>
            <a:pPr marL="399415" indent="-399415">
              <a:spcBef>
                <a:spcPts val="0"/>
              </a:spcBef>
              <a:spcAft>
                <a:spcPts val="600"/>
              </a:spcAft>
            </a:pPr>
            <a:r>
              <a:rPr lang="en-US" sz="2400" dirty="0">
                <a:latin typeface="Arial"/>
                <a:cs typeface="Arial"/>
              </a:rPr>
              <a:t>Select Preferred Solution;</a:t>
            </a:r>
          </a:p>
          <a:p>
            <a:pPr marL="399415" indent="-399415">
              <a:spcBef>
                <a:spcPts val="0"/>
              </a:spcBef>
              <a:spcAft>
                <a:spcPts val="600"/>
              </a:spcAft>
            </a:pPr>
            <a:r>
              <a:rPr lang="en-US" sz="2400" dirty="0">
                <a:latin typeface="Arial"/>
                <a:cs typeface="Arial"/>
              </a:rPr>
              <a:t>Issue Notice of Study Completion and provide Project File Report (PFR) for public review and comment for a period of 30 days. </a:t>
            </a:r>
            <a:endParaRPr lang="en-US" sz="2400">
              <a:solidFill>
                <a:schemeClr val="tx2"/>
              </a:solidFill>
              <a:latin typeface="Arial" panose="020B0604020202020204" pitchFamily="34" charset="0"/>
              <a:cs typeface="Arial" panose="020B0604020202020204" pitchFamily="34" charset="0"/>
            </a:endParaRPr>
          </a:p>
        </p:txBody>
      </p:sp>
      <p:cxnSp>
        <p:nvCxnSpPr>
          <p:cNvPr id="39" name="Straight Connector 38">
            <a:extLst>
              <a:ext uri="{FF2B5EF4-FFF2-40B4-BE49-F238E27FC236}">
                <a16:creationId xmlns:a16="http://schemas.microsoft.com/office/drawing/2014/main" id="{FC2706BA-C764-4834-BC30-231F15AA346B}"/>
              </a:ext>
            </a:extLst>
          </p:cNvPr>
          <p:cNvCxnSpPr>
            <a:cxnSpLocks/>
          </p:cNvCxnSpPr>
          <p:nvPr/>
        </p:nvCxnSpPr>
        <p:spPr>
          <a:xfrm>
            <a:off x="3274664" y="7983694"/>
            <a:ext cx="12609980" cy="8"/>
          </a:xfrm>
          <a:prstGeom prst="line">
            <a:avLst/>
          </a:prstGeom>
        </p:spPr>
        <p:style>
          <a:lnRef idx="1">
            <a:schemeClr val="accent1"/>
          </a:lnRef>
          <a:fillRef idx="0">
            <a:schemeClr val="accent1"/>
          </a:fillRef>
          <a:effectRef idx="0">
            <a:schemeClr val="accent1"/>
          </a:effectRef>
          <a:fontRef idx="minor">
            <a:schemeClr val="tx1"/>
          </a:fontRef>
        </p:style>
      </p:cxnSp>
      <p:sp>
        <p:nvSpPr>
          <p:cNvPr id="36" name="Notched Right Arrow 40">
            <a:extLst>
              <a:ext uri="{FF2B5EF4-FFF2-40B4-BE49-F238E27FC236}">
                <a16:creationId xmlns:a16="http://schemas.microsoft.com/office/drawing/2014/main" id="{8A6D6522-D4FD-4B05-BD0A-78997B1C3BDF}"/>
              </a:ext>
            </a:extLst>
          </p:cNvPr>
          <p:cNvSpPr/>
          <p:nvPr/>
        </p:nvSpPr>
        <p:spPr>
          <a:xfrm rot="5400000">
            <a:off x="-1597572" y="3422421"/>
            <a:ext cx="6760323" cy="3335303"/>
          </a:xfrm>
          <a:prstGeom prst="notchedRightArrow">
            <a:avLst/>
          </a:prstGeom>
          <a:solidFill>
            <a:schemeClr val="tx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40" name="TextBox 39">
            <a:extLst>
              <a:ext uri="{FF2B5EF4-FFF2-40B4-BE49-F238E27FC236}">
                <a16:creationId xmlns:a16="http://schemas.microsoft.com/office/drawing/2014/main" id="{8739C94B-0813-4FB2-B684-5E1B6504643E}"/>
              </a:ext>
            </a:extLst>
          </p:cNvPr>
          <p:cNvSpPr txBox="1"/>
          <p:nvPr/>
        </p:nvSpPr>
        <p:spPr>
          <a:xfrm>
            <a:off x="741784" y="2510214"/>
            <a:ext cx="1881207" cy="473897"/>
          </a:xfrm>
          <a:prstGeom prst="rect">
            <a:avLst/>
          </a:prstGeom>
          <a:noFill/>
          <a:ln>
            <a:noFill/>
          </a:ln>
        </p:spPr>
        <p:txBody>
          <a:bodyPr wrap="square" lIns="164517" tIns="82257" rIns="164517" bIns="82257" rtlCol="0" anchor="t">
            <a:spAutoFit/>
          </a:bodyPr>
          <a:lstStyle/>
          <a:p>
            <a:pPr algn="ctr"/>
            <a:r>
              <a:rPr lang="en-US" sz="2000" b="1">
                <a:solidFill>
                  <a:schemeClr val="bg1"/>
                </a:solidFill>
                <a:latin typeface="Calibri" panose="020F0502020204030204" pitchFamily="34" charset="0"/>
                <a:cs typeface="Calibri" panose="020F0502020204030204" pitchFamily="34" charset="0"/>
              </a:rPr>
              <a:t>Winter 2021</a:t>
            </a:r>
          </a:p>
        </p:txBody>
      </p:sp>
      <p:sp>
        <p:nvSpPr>
          <p:cNvPr id="41" name="TextBox 40">
            <a:extLst>
              <a:ext uri="{FF2B5EF4-FFF2-40B4-BE49-F238E27FC236}">
                <a16:creationId xmlns:a16="http://schemas.microsoft.com/office/drawing/2014/main" id="{26FF546D-2964-4452-906C-0D9245D5054E}"/>
              </a:ext>
            </a:extLst>
          </p:cNvPr>
          <p:cNvSpPr txBox="1"/>
          <p:nvPr/>
        </p:nvSpPr>
        <p:spPr>
          <a:xfrm>
            <a:off x="779573" y="4380753"/>
            <a:ext cx="2016298" cy="473897"/>
          </a:xfrm>
          <a:prstGeom prst="rect">
            <a:avLst/>
          </a:prstGeom>
          <a:noFill/>
          <a:ln>
            <a:noFill/>
          </a:ln>
        </p:spPr>
        <p:txBody>
          <a:bodyPr wrap="none" lIns="164517" tIns="82257" rIns="164517" bIns="82257" rtlCol="0">
            <a:spAutoFit/>
          </a:bodyPr>
          <a:lstStyle/>
          <a:p>
            <a:r>
              <a:rPr lang="en-US" sz="2000" b="1" dirty="0">
                <a:solidFill>
                  <a:schemeClr val="bg1"/>
                </a:solidFill>
                <a:latin typeface="Calibri" panose="020F0502020204030204" pitchFamily="34" charset="0"/>
                <a:cs typeface="Calibri" panose="020F0502020204030204" pitchFamily="34" charset="0"/>
              </a:rPr>
              <a:t>Winter 2022/23</a:t>
            </a:r>
          </a:p>
        </p:txBody>
      </p:sp>
      <p:sp>
        <p:nvSpPr>
          <p:cNvPr id="42" name="TextBox 41">
            <a:extLst>
              <a:ext uri="{FF2B5EF4-FFF2-40B4-BE49-F238E27FC236}">
                <a16:creationId xmlns:a16="http://schemas.microsoft.com/office/drawing/2014/main" id="{FA251FFC-8657-46CE-9EB2-44AF06A17633}"/>
              </a:ext>
            </a:extLst>
          </p:cNvPr>
          <p:cNvSpPr txBox="1"/>
          <p:nvPr/>
        </p:nvSpPr>
        <p:spPr>
          <a:xfrm>
            <a:off x="483400" y="6929294"/>
            <a:ext cx="2598380" cy="473897"/>
          </a:xfrm>
          <a:prstGeom prst="rect">
            <a:avLst/>
          </a:prstGeom>
          <a:noFill/>
          <a:ln>
            <a:noFill/>
          </a:ln>
        </p:spPr>
        <p:txBody>
          <a:bodyPr wrap="none" lIns="164517" tIns="82257" rIns="164517" bIns="82257" rtlCol="0">
            <a:spAutoFit/>
          </a:bodyPr>
          <a:lstStyle/>
          <a:p>
            <a:r>
              <a:rPr lang="en-US" sz="2000" b="1" dirty="0">
                <a:solidFill>
                  <a:schemeClr val="bg1"/>
                </a:solidFill>
                <a:latin typeface="Calibri" panose="020F0502020204030204" pitchFamily="34" charset="0"/>
                <a:cs typeface="Calibri" panose="020F0502020204030204" pitchFamily="34" charset="0"/>
              </a:rPr>
              <a:t>Spring/Summer 2023</a:t>
            </a:r>
          </a:p>
        </p:txBody>
      </p:sp>
      <p:sp>
        <p:nvSpPr>
          <p:cNvPr id="43" name="Rectangle 42">
            <a:extLst>
              <a:ext uri="{FF2B5EF4-FFF2-40B4-BE49-F238E27FC236}">
                <a16:creationId xmlns:a16="http://schemas.microsoft.com/office/drawing/2014/main" id="{E9C655B6-4A53-4E46-B32C-A3E4EB4D3EFC}"/>
              </a:ext>
            </a:extLst>
          </p:cNvPr>
          <p:cNvSpPr/>
          <p:nvPr/>
        </p:nvSpPr>
        <p:spPr>
          <a:xfrm>
            <a:off x="15815380" y="11950125"/>
            <a:ext cx="441146" cy="369332"/>
          </a:xfrm>
          <a:prstGeom prst="rect">
            <a:avLst/>
          </a:prstGeom>
        </p:spPr>
        <p:txBody>
          <a:bodyPr wrap="none">
            <a:spAutoFit/>
          </a:bodyPr>
          <a:lstStyle/>
          <a:p>
            <a:r>
              <a:rPr lang="en-US" sz="1800">
                <a:solidFill>
                  <a:schemeClr val="bg1"/>
                </a:solidFill>
              </a:rPr>
              <a:t>25</a:t>
            </a:r>
          </a:p>
        </p:txBody>
      </p:sp>
      <p:pic>
        <p:nvPicPr>
          <p:cNvPr id="44" name="Audio 43">
            <a:hlinkClick r:id="" action="ppaction://media"/>
            <a:extLst>
              <a:ext uri="{FF2B5EF4-FFF2-40B4-BE49-F238E27FC236}">
                <a16:creationId xmlns:a16="http://schemas.microsoft.com/office/drawing/2014/main" id="{82A4EFBE-8D49-FC48-C463-3E1E2CCB767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405625" t="-405625" r="-405625" b="-405625"/>
          <a:stretch>
            <a:fillRect/>
          </a:stretch>
        </p:blipFill>
        <p:spPr>
          <a:xfrm>
            <a:off x="12607747" y="8492947"/>
            <a:ext cx="3703320" cy="3703320"/>
          </a:xfrm>
          <a:prstGeom prst="ellipse">
            <a:avLst/>
          </a:prstGeom>
        </p:spPr>
      </p:pic>
    </p:spTree>
    <p:extLst>
      <p:ext uri="{BB962C8B-B14F-4D97-AF65-F5344CB8AC3E}">
        <p14:creationId xmlns:p14="http://schemas.microsoft.com/office/powerpoint/2010/main" val="142708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17768" y="1358478"/>
            <a:ext cx="16481718" cy="1911310"/>
          </a:xfrm>
          <a:prstGeom prst="rect">
            <a:avLst/>
          </a:prstGeom>
        </p:spPr>
        <p:txBody>
          <a:bodyPr vert="horz" lIns="156712" tIns="78357" rIns="156712" bIns="78357" rtlCol="0" anchor="ctr">
            <a:noAutofit/>
          </a:bodyPr>
          <a:lstStyle>
            <a:lvl1pPr algn="ctr" defTabSz="914400" rtl="0" eaLnBrk="1" latinLnBrk="0" hangingPunct="1">
              <a:spcBef>
                <a:spcPct val="0"/>
              </a:spcBef>
              <a:buNone/>
              <a:defRPr sz="4400" kern="1200">
                <a:solidFill>
                  <a:srgbClr val="004987"/>
                </a:solidFill>
                <a:latin typeface="+mj-lt"/>
                <a:ea typeface="+mj-ea"/>
                <a:cs typeface="+mj-cs"/>
              </a:defRPr>
            </a:lvl1pPr>
          </a:lstStyle>
          <a:p>
            <a:r>
              <a:rPr lang="en-US" altLang="en-US" sz="4000" b="1">
                <a:latin typeface="Arial" panose="020B0604020202020204" pitchFamily="34" charset="0"/>
                <a:cs typeface="Arial" panose="020B0604020202020204" pitchFamily="34" charset="0"/>
              </a:rPr>
              <a:t>Help shape decisions made in this Study</a:t>
            </a:r>
            <a:endParaRPr lang="en-US" sz="4000" b="1">
              <a:latin typeface="Arial" panose="020B0604020202020204" pitchFamily="34" charset="0"/>
              <a:cs typeface="Arial" panose="020B0604020202020204" pitchFamily="34" charset="0"/>
            </a:endParaRPr>
          </a:p>
        </p:txBody>
      </p:sp>
      <p:sp>
        <p:nvSpPr>
          <p:cNvPr id="8" name="Content Placeholder 2"/>
          <p:cNvSpPr txBox="1">
            <a:spLocks/>
          </p:cNvSpPr>
          <p:nvPr/>
        </p:nvSpPr>
        <p:spPr>
          <a:xfrm>
            <a:off x="530244" y="2816363"/>
            <a:ext cx="15650161" cy="2350106"/>
          </a:xfrm>
          <a:prstGeom prst="rect">
            <a:avLst/>
          </a:prstGeom>
        </p:spPr>
        <p:txBody>
          <a:bodyPr vert="horz" lIns="156712" tIns="78357" rIns="156712" bIns="78357" rtlCol="0" anchor="t">
            <a:noAutofit/>
          </a:bodyPr>
          <a:lstStyle>
            <a:lvl1pPr marL="342900" indent="-342900" algn="l" defTabSz="914400" rtl="0" eaLnBrk="1" latinLnBrk="0" hangingPunct="1">
              <a:spcBef>
                <a:spcPct val="20000"/>
              </a:spcBef>
              <a:buFont typeface="Arial" panose="020B0604020202020204" pitchFamily="34" charset="0"/>
              <a:buChar char="•"/>
              <a:defRPr sz="3200" kern="1200">
                <a:solidFill>
                  <a:srgbClr val="004987"/>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004987"/>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004987"/>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4987"/>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4987"/>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99415" indent="-399415">
              <a:spcBef>
                <a:spcPts val="600"/>
              </a:spcBef>
            </a:pPr>
            <a:r>
              <a:rPr lang="en-US" sz="2400" dirty="0">
                <a:latin typeface="Arial"/>
                <a:cs typeface="Arial"/>
              </a:rPr>
              <a:t>Please complete the comment form available on the Town's website at the link provided.</a:t>
            </a:r>
            <a:endParaRPr lang="en-US" sz="2400" dirty="0">
              <a:latin typeface="Arial" panose="020B0604020202020204" pitchFamily="34" charset="0"/>
              <a:cs typeface="Arial" panose="020B0604020202020204" pitchFamily="34" charset="0"/>
            </a:endParaRPr>
          </a:p>
          <a:p>
            <a:pPr marL="399415" indent="-399415"/>
            <a:r>
              <a:rPr lang="en-US" sz="2400" dirty="0">
                <a:solidFill>
                  <a:schemeClr val="tx2"/>
                </a:solidFill>
                <a:latin typeface="Arial"/>
                <a:cs typeface="Arial"/>
              </a:rPr>
              <a:t>Information materials about the study will be made available online at: ic12esolg.ca/11187116_TownofCaledon/</a:t>
            </a:r>
            <a:r>
              <a:rPr lang="en-US" sz="2400" dirty="0" err="1">
                <a:solidFill>
                  <a:schemeClr val="tx2"/>
                </a:solidFill>
                <a:latin typeface="Arial"/>
                <a:cs typeface="Arial"/>
              </a:rPr>
              <a:t>en</a:t>
            </a:r>
            <a:r>
              <a:rPr lang="en-US" sz="2400" dirty="0">
                <a:solidFill>
                  <a:schemeClr val="tx2"/>
                </a:solidFill>
                <a:latin typeface="Arial"/>
                <a:cs typeface="Arial"/>
              </a:rPr>
              <a:t>/news/public-ntice-patterson-duffy-s-lane-bridge-environmental-assessment.aspx </a:t>
            </a:r>
            <a:r>
              <a:rPr lang="en-US" sz="2400" dirty="0">
                <a:solidFill>
                  <a:schemeClr val="tx2"/>
                </a:solidFill>
              </a:rPr>
              <a:t>for</a:t>
            </a:r>
            <a:r>
              <a:rPr lang="en-US" sz="2400" dirty="0">
                <a:solidFill>
                  <a:schemeClr val="tx2"/>
                </a:solidFill>
                <a:latin typeface="Arial"/>
                <a:cs typeface="Arial"/>
              </a:rPr>
              <a:t> review and comment until May 31st, 2023.</a:t>
            </a:r>
          </a:p>
          <a:p>
            <a:r>
              <a:rPr lang="en-US" sz="2400" dirty="0"/>
              <a:t>A summary of your written comments along with responses to comments received by </a:t>
            </a:r>
            <a:r>
              <a:rPr lang="en-US" sz="2400" dirty="0">
                <a:solidFill>
                  <a:schemeClr val="tx2"/>
                </a:solidFill>
                <a:cs typeface="Arial"/>
              </a:rPr>
              <a:t>May 31st, 2023 </a:t>
            </a:r>
            <a:r>
              <a:rPr lang="en-US" sz="2400" dirty="0"/>
              <a:t>will be provided in a Public Information Centre Summary report posted on the project page of the Town’s website.</a:t>
            </a:r>
            <a:endParaRPr lang="en-US" sz="2400" dirty="0">
              <a:cs typeface="Arial"/>
            </a:endParaRPr>
          </a:p>
          <a:p>
            <a:pPr marL="0" indent="0" algn="ctr">
              <a:buNone/>
            </a:pPr>
            <a:endParaRPr lang="en-US" sz="2400">
              <a:latin typeface="Arial"/>
              <a:cs typeface="Arial"/>
            </a:endParaRPr>
          </a:p>
          <a:p>
            <a:pPr marL="0" indent="0" algn="ctr">
              <a:buNone/>
            </a:pPr>
            <a:r>
              <a:rPr lang="en-US" sz="2400" dirty="0">
                <a:latin typeface="Arial"/>
                <a:cs typeface="Arial"/>
              </a:rPr>
              <a:t>If you would like more information or if you have any questions or concerns please contact:</a:t>
            </a:r>
          </a:p>
        </p:txBody>
      </p:sp>
      <p:sp>
        <p:nvSpPr>
          <p:cNvPr id="4" name="Rectangle 3">
            <a:extLst>
              <a:ext uri="{FF2B5EF4-FFF2-40B4-BE49-F238E27FC236}">
                <a16:creationId xmlns:a16="http://schemas.microsoft.com/office/drawing/2014/main" id="{6095B798-A369-4CC7-A1C9-E1BAEED324ED}"/>
              </a:ext>
            </a:extLst>
          </p:cNvPr>
          <p:cNvSpPr/>
          <p:nvPr/>
        </p:nvSpPr>
        <p:spPr>
          <a:xfrm>
            <a:off x="4832675" y="563416"/>
            <a:ext cx="6793848" cy="707886"/>
          </a:xfrm>
          <a:prstGeom prst="rect">
            <a:avLst/>
          </a:prstGeom>
        </p:spPr>
        <p:txBody>
          <a:bodyPr wrap="none">
            <a:spAutoFit/>
          </a:bodyPr>
          <a:lstStyle/>
          <a:p>
            <a:r>
              <a:rPr lang="en-US" altLang="en-US" sz="4000" b="1">
                <a:solidFill>
                  <a:schemeClr val="tx2"/>
                </a:solidFill>
                <a:latin typeface="Arial" panose="020B0604020202020204" pitchFamily="34" charset="0"/>
                <a:cs typeface="Arial" panose="020B0604020202020204" pitchFamily="34" charset="0"/>
              </a:rPr>
              <a:t>Thank you for participating</a:t>
            </a:r>
          </a:p>
        </p:txBody>
      </p:sp>
      <p:sp>
        <p:nvSpPr>
          <p:cNvPr id="3" name="Rectangle 2">
            <a:extLst>
              <a:ext uri="{FF2B5EF4-FFF2-40B4-BE49-F238E27FC236}">
                <a16:creationId xmlns:a16="http://schemas.microsoft.com/office/drawing/2014/main" id="{2A6A4297-3EA1-4069-8EB7-9B255A4D4BD5}"/>
              </a:ext>
            </a:extLst>
          </p:cNvPr>
          <p:cNvSpPr/>
          <p:nvPr/>
        </p:nvSpPr>
        <p:spPr>
          <a:xfrm>
            <a:off x="621185" y="9932589"/>
            <a:ext cx="15468277" cy="1477328"/>
          </a:xfrm>
          <a:prstGeom prst="rect">
            <a:avLst/>
          </a:prstGeom>
        </p:spPr>
        <p:txBody>
          <a:bodyPr wrap="square" lIns="91440" tIns="45720" rIns="91440" bIns="45720" anchor="t">
            <a:spAutoFit/>
          </a:bodyPr>
          <a:lstStyle/>
          <a:p>
            <a:pPr fontAlgn="base"/>
            <a:r>
              <a:rPr lang="en-US" sz="1800">
                <a:solidFill>
                  <a:schemeClr val="tx2"/>
                </a:solidFill>
              </a:rPr>
              <a:t>Project and notice information will be made accessible upon request in accordance with the Accessibility Standard for Information and Communication under the </a:t>
            </a:r>
            <a:r>
              <a:rPr lang="en-US" sz="1800" i="1">
                <a:solidFill>
                  <a:schemeClr val="tx2"/>
                </a:solidFill>
              </a:rPr>
              <a:t>Accessibility for Ontarians with Disabilities Act, 2005</a:t>
            </a:r>
            <a:r>
              <a:rPr lang="en-US" sz="1800">
                <a:solidFill>
                  <a:schemeClr val="tx2"/>
                </a:solidFill>
              </a:rPr>
              <a:t>. Information will be collected and maintained to meet the requirements of the Environmental Assessment Act and for the purposes of creating a record that will be available to the general public as described in Section 37 of the </a:t>
            </a:r>
            <a:r>
              <a:rPr lang="en-US" sz="1800" i="1">
                <a:solidFill>
                  <a:schemeClr val="tx2"/>
                </a:solidFill>
              </a:rPr>
              <a:t>Freedom of Information and Protection of Privacy Act</a:t>
            </a:r>
            <a:r>
              <a:rPr lang="en-US" sz="1800">
                <a:solidFill>
                  <a:schemeClr val="tx2"/>
                </a:solidFill>
              </a:rPr>
              <a:t>. With the exception of personal information such as name, address, telephone number and property location, all comments will become part of the public record that is available to the general public. </a:t>
            </a:r>
          </a:p>
        </p:txBody>
      </p:sp>
      <p:sp>
        <p:nvSpPr>
          <p:cNvPr id="10" name="Rectangle 9">
            <a:extLst>
              <a:ext uri="{FF2B5EF4-FFF2-40B4-BE49-F238E27FC236}">
                <a16:creationId xmlns:a16="http://schemas.microsoft.com/office/drawing/2014/main" id="{2C1F6F64-79DA-4954-BE00-4A5EF7C6EA84}"/>
              </a:ext>
            </a:extLst>
          </p:cNvPr>
          <p:cNvSpPr/>
          <p:nvPr/>
        </p:nvSpPr>
        <p:spPr>
          <a:xfrm>
            <a:off x="15796330" y="11931075"/>
            <a:ext cx="441146" cy="369332"/>
          </a:xfrm>
          <a:prstGeom prst="rect">
            <a:avLst/>
          </a:prstGeom>
        </p:spPr>
        <p:txBody>
          <a:bodyPr wrap="none">
            <a:spAutoFit/>
          </a:bodyPr>
          <a:lstStyle/>
          <a:p>
            <a:r>
              <a:rPr lang="en-US" sz="1800">
                <a:solidFill>
                  <a:schemeClr val="bg1"/>
                </a:solidFill>
              </a:rPr>
              <a:t>26</a:t>
            </a:r>
          </a:p>
        </p:txBody>
      </p:sp>
      <p:graphicFrame>
        <p:nvGraphicFramePr>
          <p:cNvPr id="2" name="Table 1">
            <a:extLst>
              <a:ext uri="{FF2B5EF4-FFF2-40B4-BE49-F238E27FC236}">
                <a16:creationId xmlns:a16="http://schemas.microsoft.com/office/drawing/2014/main" id="{F4CE33F1-06B1-4EDC-AD3D-E362CFE350DC}"/>
              </a:ext>
            </a:extLst>
          </p:cNvPr>
          <p:cNvGraphicFramePr>
            <a:graphicFrameLocks noGrp="1"/>
          </p:cNvGraphicFramePr>
          <p:nvPr>
            <p:extLst>
              <p:ext uri="{D42A27DB-BD31-4B8C-83A1-F6EECF244321}">
                <p14:modId xmlns:p14="http://schemas.microsoft.com/office/powerpoint/2010/main" val="142901580"/>
              </p:ext>
            </p:extLst>
          </p:nvPr>
        </p:nvGraphicFramePr>
        <p:xfrm>
          <a:off x="2273370" y="6309995"/>
          <a:ext cx="12560230" cy="3511708"/>
        </p:xfrm>
        <a:graphic>
          <a:graphicData uri="http://schemas.openxmlformats.org/drawingml/2006/table">
            <a:tbl>
              <a:tblPr/>
              <a:tblGrid>
                <a:gridCol w="7022925">
                  <a:extLst>
                    <a:ext uri="{9D8B030D-6E8A-4147-A177-3AD203B41FA5}">
                      <a16:colId xmlns:a16="http://schemas.microsoft.com/office/drawing/2014/main" val="956286766"/>
                    </a:ext>
                  </a:extLst>
                </a:gridCol>
                <a:gridCol w="5537305">
                  <a:extLst>
                    <a:ext uri="{9D8B030D-6E8A-4147-A177-3AD203B41FA5}">
                      <a16:colId xmlns:a16="http://schemas.microsoft.com/office/drawing/2014/main" val="3025115141"/>
                    </a:ext>
                  </a:extLst>
                </a:gridCol>
              </a:tblGrid>
              <a:tr h="459581">
                <a:tc>
                  <a:txBody>
                    <a:bodyPr/>
                    <a:lstStyle/>
                    <a:p>
                      <a:pPr algn="l" rtl="0" fontAlgn="base"/>
                      <a:r>
                        <a:rPr lang="en-US" sz="2400" b="0" i="0" dirty="0">
                          <a:solidFill>
                            <a:schemeClr val="tx2"/>
                          </a:solidFill>
                          <a:effectLst/>
                          <a:latin typeface="Arial"/>
                        </a:rPr>
                        <a:t>George Golding, P.Eng. </a:t>
                      </a:r>
                      <a:endParaRPr lang="en-US" sz="2400" b="0" i="0" dirty="0">
                        <a:solidFill>
                          <a:schemeClr val="tx2"/>
                        </a:solidFill>
                        <a:effectLst/>
                        <a:latin typeface="Arial" panose="020B0604020202020204" pitchFamily="34" charset="0"/>
                      </a:endParaRPr>
                    </a:p>
                    <a:p>
                      <a:pPr algn="l" rtl="0" fontAlgn="base"/>
                      <a:r>
                        <a:rPr lang="en-US" sz="2400" b="0" i="0" dirty="0">
                          <a:solidFill>
                            <a:schemeClr val="tx2"/>
                          </a:solidFill>
                          <a:effectLst/>
                          <a:latin typeface="Arial"/>
                        </a:rPr>
                        <a:t>Project Manager, Engineering Capital Design &amp; Construction, Engineering Services Department</a:t>
                      </a:r>
                    </a:p>
                  </a:txBody>
                  <a:tcPr>
                    <a:lnL>
                      <a:noFill/>
                    </a:lnL>
                    <a:lnR>
                      <a:noFill/>
                    </a:lnR>
                    <a:lnT>
                      <a:noFill/>
                    </a:lnT>
                    <a:lnB>
                      <a:noFill/>
                    </a:lnB>
                  </a:tcPr>
                </a:tc>
                <a:tc>
                  <a:txBody>
                    <a:bodyPr/>
                    <a:lstStyle/>
                    <a:p>
                      <a:pPr algn="l" rtl="0" fontAlgn="base"/>
                      <a:r>
                        <a:rPr lang="en-US" sz="2400" b="0" i="0" dirty="0">
                          <a:solidFill>
                            <a:schemeClr val="tx2"/>
                          </a:solidFill>
                          <a:effectLst/>
                          <a:latin typeface="Arial"/>
                        </a:rPr>
                        <a:t>Andrew Dawson, P.Eng.</a:t>
                      </a:r>
                    </a:p>
                    <a:p>
                      <a:pPr algn="l" rtl="0" fontAlgn="base"/>
                      <a:r>
                        <a:rPr lang="en-US" sz="2400" b="0" i="0" dirty="0">
                          <a:solidFill>
                            <a:schemeClr val="tx2"/>
                          </a:solidFill>
                          <a:effectLst/>
                        </a:rPr>
                        <a:t>Project Engineer</a:t>
                      </a:r>
                    </a:p>
                  </a:txBody>
                  <a:tcPr>
                    <a:lnL>
                      <a:noFill/>
                    </a:lnL>
                    <a:lnR>
                      <a:noFill/>
                    </a:lnR>
                    <a:lnT>
                      <a:noFill/>
                    </a:lnT>
                    <a:lnB>
                      <a:noFill/>
                    </a:lnB>
                  </a:tcPr>
                </a:tc>
                <a:extLst>
                  <a:ext uri="{0D108BD9-81ED-4DB2-BD59-A6C34878D82A}">
                    <a16:rowId xmlns:a16="http://schemas.microsoft.com/office/drawing/2014/main" val="2722100837"/>
                  </a:ext>
                </a:extLst>
              </a:tr>
              <a:tr h="484664">
                <a:tc>
                  <a:txBody>
                    <a:bodyPr/>
                    <a:lstStyle/>
                    <a:p>
                      <a:pPr algn="l" rtl="0" fontAlgn="base"/>
                      <a:r>
                        <a:rPr lang="en-US" sz="2400" b="0" i="0" dirty="0">
                          <a:solidFill>
                            <a:schemeClr val="tx2"/>
                          </a:solidFill>
                          <a:effectLst/>
                          <a:latin typeface="Arial"/>
                        </a:rPr>
                        <a:t>Town of Caledon</a:t>
                      </a:r>
                    </a:p>
                  </a:txBody>
                  <a:tcPr>
                    <a:lnL>
                      <a:noFill/>
                    </a:lnL>
                    <a:lnR>
                      <a:noFill/>
                    </a:lnR>
                    <a:lnT>
                      <a:noFill/>
                    </a:lnT>
                    <a:lnB>
                      <a:noFill/>
                    </a:lnB>
                  </a:tcPr>
                </a:tc>
                <a:tc>
                  <a:txBody>
                    <a:bodyPr/>
                    <a:lstStyle/>
                    <a:p>
                      <a:pPr algn="l" rtl="0" fontAlgn="base"/>
                      <a:r>
                        <a:rPr lang="en-US" sz="2400" b="0" i="0" dirty="0">
                          <a:solidFill>
                            <a:schemeClr val="tx2"/>
                          </a:solidFill>
                          <a:effectLst/>
                          <a:latin typeface="Arial"/>
                        </a:rPr>
                        <a:t>R. J. Burnside &amp; Associates Limited </a:t>
                      </a:r>
                    </a:p>
                  </a:txBody>
                  <a:tcPr>
                    <a:lnL>
                      <a:noFill/>
                    </a:lnL>
                    <a:lnR>
                      <a:noFill/>
                    </a:lnR>
                    <a:lnT>
                      <a:noFill/>
                    </a:lnT>
                    <a:lnB>
                      <a:noFill/>
                    </a:lnB>
                  </a:tcPr>
                </a:tc>
                <a:extLst>
                  <a:ext uri="{0D108BD9-81ED-4DB2-BD59-A6C34878D82A}">
                    <a16:rowId xmlns:a16="http://schemas.microsoft.com/office/drawing/2014/main" val="2757526785"/>
                  </a:ext>
                </a:extLst>
              </a:tr>
              <a:tr h="459581">
                <a:tc>
                  <a:txBody>
                    <a:bodyPr/>
                    <a:lstStyle/>
                    <a:p>
                      <a:pPr algn="l" rtl="0" fontAlgn="base"/>
                      <a:r>
                        <a:rPr lang="en-US" sz="2400" b="0" i="0" dirty="0">
                          <a:solidFill>
                            <a:schemeClr val="tx2"/>
                          </a:solidFill>
                          <a:effectLst/>
                          <a:latin typeface="Arial"/>
                        </a:rPr>
                        <a:t>6311 Old Church Road</a:t>
                      </a:r>
                    </a:p>
                  </a:txBody>
                  <a:tcPr>
                    <a:lnL>
                      <a:noFill/>
                    </a:lnL>
                    <a:lnR>
                      <a:noFill/>
                    </a:lnR>
                    <a:lnT>
                      <a:noFill/>
                    </a:lnT>
                    <a:lnB>
                      <a:noFill/>
                    </a:lnB>
                  </a:tcPr>
                </a:tc>
                <a:tc>
                  <a:txBody>
                    <a:bodyPr/>
                    <a:lstStyle/>
                    <a:p>
                      <a:pPr algn="l" rtl="0" fontAlgn="base"/>
                      <a:r>
                        <a:rPr lang="en-US" sz="2400" b="0" i="0" dirty="0">
                          <a:solidFill>
                            <a:schemeClr val="tx2"/>
                          </a:solidFill>
                          <a:effectLst/>
                          <a:latin typeface="Arial"/>
                        </a:rPr>
                        <a:t>15 Townline</a:t>
                      </a:r>
                    </a:p>
                  </a:txBody>
                  <a:tcPr>
                    <a:lnL>
                      <a:noFill/>
                    </a:lnL>
                    <a:lnR>
                      <a:noFill/>
                    </a:lnR>
                    <a:lnT>
                      <a:noFill/>
                    </a:lnT>
                    <a:lnB>
                      <a:noFill/>
                    </a:lnB>
                  </a:tcPr>
                </a:tc>
                <a:extLst>
                  <a:ext uri="{0D108BD9-81ED-4DB2-BD59-A6C34878D82A}">
                    <a16:rowId xmlns:a16="http://schemas.microsoft.com/office/drawing/2014/main" val="379982839"/>
                  </a:ext>
                </a:extLst>
              </a:tr>
              <a:tr h="459581">
                <a:tc>
                  <a:txBody>
                    <a:bodyPr/>
                    <a:lstStyle/>
                    <a:p>
                      <a:pPr algn="l" rtl="0" fontAlgn="base"/>
                      <a:r>
                        <a:rPr lang="en-US" sz="2400" b="0" i="0" dirty="0">
                          <a:solidFill>
                            <a:schemeClr val="tx2"/>
                          </a:solidFill>
                          <a:effectLst/>
                          <a:latin typeface="Arial"/>
                        </a:rPr>
                        <a:t>Caledon, Ontario L7C 1J6 </a:t>
                      </a:r>
                      <a:endParaRPr lang="en-US" sz="2400" b="0" i="0">
                        <a:solidFill>
                          <a:schemeClr val="tx2"/>
                        </a:solidFill>
                        <a:effectLst/>
                      </a:endParaRPr>
                    </a:p>
                  </a:txBody>
                  <a:tcPr>
                    <a:lnL>
                      <a:noFill/>
                    </a:lnL>
                    <a:lnR>
                      <a:noFill/>
                    </a:lnR>
                    <a:lnT>
                      <a:noFill/>
                    </a:lnT>
                    <a:lnB>
                      <a:noFill/>
                    </a:lnB>
                  </a:tcPr>
                </a:tc>
                <a:tc>
                  <a:txBody>
                    <a:bodyPr/>
                    <a:lstStyle/>
                    <a:p>
                      <a:pPr algn="l" rtl="0" fontAlgn="base"/>
                      <a:r>
                        <a:rPr lang="en-US" sz="2400" b="0" i="0" dirty="0">
                          <a:solidFill>
                            <a:schemeClr val="tx2"/>
                          </a:solidFill>
                          <a:effectLst/>
                          <a:latin typeface="Arial"/>
                        </a:rPr>
                        <a:t>Orangeville, ON L9W 3R4</a:t>
                      </a:r>
                    </a:p>
                  </a:txBody>
                  <a:tcPr>
                    <a:lnL>
                      <a:noFill/>
                    </a:lnL>
                    <a:lnR>
                      <a:noFill/>
                    </a:lnR>
                    <a:lnT>
                      <a:noFill/>
                    </a:lnT>
                    <a:lnB>
                      <a:noFill/>
                    </a:lnB>
                  </a:tcPr>
                </a:tc>
                <a:extLst>
                  <a:ext uri="{0D108BD9-81ED-4DB2-BD59-A6C34878D82A}">
                    <a16:rowId xmlns:a16="http://schemas.microsoft.com/office/drawing/2014/main" val="2633535524"/>
                  </a:ext>
                </a:extLst>
              </a:tr>
              <a:tr h="459581">
                <a:tc>
                  <a:txBody>
                    <a:bodyPr/>
                    <a:lstStyle/>
                    <a:p>
                      <a:pPr algn="l" rtl="0" fontAlgn="base"/>
                      <a:r>
                        <a:rPr lang="en-US" sz="2400" b="0" i="0" dirty="0">
                          <a:solidFill>
                            <a:schemeClr val="tx2"/>
                          </a:solidFill>
                          <a:effectLst/>
                          <a:latin typeface="Arial"/>
                        </a:rPr>
                        <a:t>T 905-584-2272 x 4523</a:t>
                      </a:r>
                      <a:endParaRPr lang="en-US" sz="2400" b="0" i="0" dirty="0">
                        <a:solidFill>
                          <a:schemeClr val="tx2"/>
                        </a:solidFill>
                        <a:effectLst/>
                      </a:endParaRPr>
                    </a:p>
                  </a:txBody>
                  <a:tcPr>
                    <a:lnL>
                      <a:noFill/>
                    </a:lnL>
                    <a:lnR>
                      <a:noFill/>
                    </a:lnR>
                    <a:lnT>
                      <a:noFill/>
                    </a:lnT>
                    <a:lnB>
                      <a:noFill/>
                    </a:lnB>
                  </a:tcPr>
                </a:tc>
                <a:tc>
                  <a:txBody>
                    <a:bodyPr/>
                    <a:lstStyle/>
                    <a:p>
                      <a:pPr algn="l" rtl="0" fontAlgn="base"/>
                      <a:r>
                        <a:rPr lang="en-US" sz="2400" b="0" i="0" dirty="0">
                          <a:solidFill>
                            <a:schemeClr val="tx2"/>
                          </a:solidFill>
                          <a:effectLst/>
                          <a:latin typeface="Arial"/>
                        </a:rPr>
                        <a:t>T 705-797-4310</a:t>
                      </a:r>
                    </a:p>
                  </a:txBody>
                  <a:tcPr>
                    <a:lnL>
                      <a:noFill/>
                    </a:lnL>
                    <a:lnR>
                      <a:noFill/>
                    </a:lnR>
                    <a:lnT>
                      <a:noFill/>
                    </a:lnT>
                    <a:lnB>
                      <a:noFill/>
                    </a:lnB>
                  </a:tcPr>
                </a:tc>
                <a:extLst>
                  <a:ext uri="{0D108BD9-81ED-4DB2-BD59-A6C34878D82A}">
                    <a16:rowId xmlns:a16="http://schemas.microsoft.com/office/drawing/2014/main" val="2284277230"/>
                  </a:ext>
                </a:extLst>
              </a:tr>
              <a:tr h="459581">
                <a:tc>
                  <a:txBody>
                    <a:bodyPr/>
                    <a:lstStyle/>
                    <a:p>
                      <a:pPr algn="l" rtl="0" fontAlgn="base"/>
                      <a:r>
                        <a:rPr lang="en-US" sz="2400" b="0" i="0" dirty="0">
                          <a:solidFill>
                            <a:schemeClr val="tx2"/>
                          </a:solidFill>
                          <a:effectLst/>
                          <a:latin typeface="Arial"/>
                        </a:rPr>
                        <a:t>George.Golding@caledon.ca </a:t>
                      </a:r>
                      <a:endParaRPr lang="en-US" sz="2400" b="0" i="0" dirty="0">
                        <a:solidFill>
                          <a:schemeClr val="tx2"/>
                        </a:solidFill>
                        <a:effectLst/>
                      </a:endParaRPr>
                    </a:p>
                  </a:txBody>
                  <a:tcPr>
                    <a:lnL>
                      <a:noFill/>
                    </a:lnL>
                    <a:lnR>
                      <a:noFill/>
                    </a:lnR>
                    <a:lnT>
                      <a:noFill/>
                    </a:lnT>
                    <a:lnB>
                      <a:noFill/>
                    </a:lnB>
                  </a:tcPr>
                </a:tc>
                <a:tc>
                  <a:txBody>
                    <a:bodyPr/>
                    <a:lstStyle/>
                    <a:p>
                      <a:pPr algn="l" rtl="0" fontAlgn="base"/>
                      <a:r>
                        <a:rPr lang="en-US" sz="2400" b="0" i="0" dirty="0">
                          <a:solidFill>
                            <a:schemeClr val="tx2"/>
                          </a:solidFill>
                          <a:effectLst/>
                          <a:latin typeface="Arial"/>
                        </a:rPr>
                        <a:t>Andrew.Dawson@rjburnside.com</a:t>
                      </a:r>
                    </a:p>
                  </a:txBody>
                  <a:tcPr>
                    <a:lnL>
                      <a:noFill/>
                    </a:lnL>
                    <a:lnR>
                      <a:noFill/>
                    </a:lnR>
                    <a:lnT>
                      <a:noFill/>
                    </a:lnT>
                    <a:lnB>
                      <a:noFill/>
                    </a:lnB>
                  </a:tcPr>
                </a:tc>
                <a:extLst>
                  <a:ext uri="{0D108BD9-81ED-4DB2-BD59-A6C34878D82A}">
                    <a16:rowId xmlns:a16="http://schemas.microsoft.com/office/drawing/2014/main" val="1770459035"/>
                  </a:ext>
                </a:extLst>
              </a:tr>
            </a:tbl>
          </a:graphicData>
        </a:graphic>
      </p:graphicFrame>
      <p:pic>
        <p:nvPicPr>
          <p:cNvPr id="38" name="Audio 37">
            <a:hlinkClick r:id="" action="ppaction://media"/>
            <a:extLst>
              <a:ext uri="{FF2B5EF4-FFF2-40B4-BE49-F238E27FC236}">
                <a16:creationId xmlns:a16="http://schemas.microsoft.com/office/drawing/2014/main" id="{9F1F02EE-3BCE-22F6-93CA-D77FE1285B3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405625" t="-405625" r="-405625" b="-405625"/>
          <a:stretch>
            <a:fillRect/>
          </a:stretch>
        </p:blipFill>
        <p:spPr>
          <a:xfrm>
            <a:off x="12607747" y="8492947"/>
            <a:ext cx="3703320" cy="3703320"/>
          </a:xfrm>
          <a:prstGeom prst="ellipse">
            <a:avLst/>
          </a:prstGeom>
        </p:spPr>
      </p:pic>
    </p:spTree>
    <p:extLst>
      <p:ext uri="{BB962C8B-B14F-4D97-AF65-F5344CB8AC3E}">
        <p14:creationId xmlns:p14="http://schemas.microsoft.com/office/powerpoint/2010/main" val="370121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534677" y="1925556"/>
            <a:ext cx="7522270" cy="9220986"/>
          </a:xfrm>
          <a:prstGeom prst="rect">
            <a:avLst/>
          </a:prstGeom>
        </p:spPr>
        <p:txBody>
          <a:bodyPr wrap="square" lIns="91440" tIns="45720" rIns="91440" bIns="45720" anchor="t">
            <a:spAutoFit/>
          </a:bodyPr>
          <a:lstStyle/>
          <a:p>
            <a:pPr lvl="0">
              <a:spcBef>
                <a:spcPct val="20000"/>
              </a:spcBef>
            </a:pPr>
            <a:r>
              <a:rPr lang="en-CA" sz="4000" b="1" dirty="0">
                <a:solidFill>
                  <a:schemeClr val="tx2"/>
                </a:solidFill>
                <a:latin typeface="Arial"/>
                <a:cs typeface="Arial"/>
              </a:rPr>
              <a:t>Problem / Opportunity Statement:</a:t>
            </a:r>
          </a:p>
          <a:p>
            <a:pPr lvl="0">
              <a:spcBef>
                <a:spcPct val="20000"/>
              </a:spcBef>
            </a:pPr>
            <a:endParaRPr lang="en-US" sz="1000" i="1" dirty="0">
              <a:solidFill>
                <a:schemeClr val="tx2"/>
              </a:solidFill>
              <a:latin typeface="Arial" panose="020B0604020202020204" pitchFamily="34" charset="0"/>
              <a:cs typeface="Arial" panose="020B0604020202020204" pitchFamily="34" charset="0"/>
            </a:endParaRPr>
          </a:p>
          <a:p>
            <a:pPr>
              <a:lnSpc>
                <a:spcPct val="120000"/>
              </a:lnSpc>
            </a:pPr>
            <a:r>
              <a:rPr lang="en-US" sz="2800" b="0" i="0" dirty="0">
                <a:solidFill>
                  <a:schemeClr val="tx2"/>
                </a:solidFill>
                <a:effectLst/>
              </a:rPr>
              <a:t>As part of the Town of Caledon’s Asset Management Strategy, improvements are being considered for bridges and culverts due to the wear and tear on existing infrastructure as a result of increased traffic use</a:t>
            </a:r>
            <a:r>
              <a:rPr lang="en-US" dirty="0">
                <a:solidFill>
                  <a:schemeClr val="tx2"/>
                </a:solidFill>
              </a:rPr>
              <a:t>.</a:t>
            </a:r>
            <a:endParaRPr lang="en-US" sz="2800" dirty="0">
              <a:solidFill>
                <a:schemeClr val="tx2"/>
              </a:solidFill>
              <a:cs typeface="Arial"/>
            </a:endParaRPr>
          </a:p>
          <a:p>
            <a:pPr>
              <a:lnSpc>
                <a:spcPct val="120000"/>
              </a:lnSpc>
            </a:pPr>
            <a:endParaRPr lang="en-US" sz="2800" dirty="0">
              <a:solidFill>
                <a:schemeClr val="tx2"/>
              </a:solidFill>
            </a:endParaRPr>
          </a:p>
          <a:p>
            <a:pPr>
              <a:lnSpc>
                <a:spcPct val="120000"/>
              </a:lnSpc>
            </a:pPr>
            <a:r>
              <a:rPr lang="en-US" sz="2800" dirty="0">
                <a:solidFill>
                  <a:schemeClr val="tx2"/>
                </a:solidFill>
              </a:rPr>
              <a:t>The Town has initiated a Schedule ‘B’ Municipal Class Environmental Assessment (EA) to consider options for improvements to Patterson Sideroad Bridge 1, Patterson Sideroad Bridge 2 and Duffy’s Lane Bridge.</a:t>
            </a:r>
          </a:p>
          <a:p>
            <a:pPr>
              <a:lnSpc>
                <a:spcPct val="120000"/>
              </a:lnSpc>
            </a:pPr>
            <a:endParaRPr lang="en-US" sz="2400" dirty="0">
              <a:solidFill>
                <a:schemeClr val="tx2"/>
              </a:solidFill>
            </a:endParaRPr>
          </a:p>
          <a:p>
            <a:pPr>
              <a:lnSpc>
                <a:spcPct val="120000"/>
              </a:lnSpc>
            </a:pPr>
            <a:endParaRPr lang="en-US" dirty="0">
              <a:solidFill>
                <a:schemeClr val="tx2"/>
              </a:solidFill>
            </a:endParaRPr>
          </a:p>
          <a:p>
            <a:r>
              <a:rPr lang="en-US" dirty="0">
                <a:solidFill>
                  <a:schemeClr val="tx2"/>
                </a:solidFill>
              </a:rPr>
              <a:t>  </a:t>
            </a:r>
          </a:p>
          <a:p>
            <a:endParaRPr lang="en-US" dirty="0">
              <a:solidFill>
                <a:schemeClr val="tx2"/>
              </a:solidFill>
            </a:endParaRPr>
          </a:p>
        </p:txBody>
      </p:sp>
      <p:cxnSp>
        <p:nvCxnSpPr>
          <p:cNvPr id="17" name="Straight Connector 16"/>
          <p:cNvCxnSpPr>
            <a:cxnSpLocks/>
          </p:cNvCxnSpPr>
          <p:nvPr/>
        </p:nvCxnSpPr>
        <p:spPr>
          <a:xfrm>
            <a:off x="8056947" y="2129742"/>
            <a:ext cx="0" cy="8993529"/>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8A48F258-19FC-4DF3-968C-CD014F144690}"/>
              </a:ext>
            </a:extLst>
          </p:cNvPr>
          <p:cNvSpPr/>
          <p:nvPr/>
        </p:nvSpPr>
        <p:spPr>
          <a:xfrm>
            <a:off x="8410196" y="1803636"/>
            <a:ext cx="7599737" cy="7391447"/>
          </a:xfrm>
          <a:prstGeom prst="rect">
            <a:avLst/>
          </a:prstGeom>
        </p:spPr>
        <p:txBody>
          <a:bodyPr wrap="square" anchor="t">
            <a:spAutoFit/>
          </a:bodyPr>
          <a:lstStyle/>
          <a:p>
            <a:pPr>
              <a:spcAft>
                <a:spcPts val="600"/>
              </a:spcAft>
            </a:pPr>
            <a:r>
              <a:rPr lang="en-US" sz="4000" b="1">
                <a:solidFill>
                  <a:schemeClr val="tx2"/>
                </a:solidFill>
                <a:latin typeface="Arial"/>
                <a:cs typeface="Arial"/>
              </a:rPr>
              <a:t>Purpose of this PIC is to: </a:t>
            </a:r>
          </a:p>
          <a:p>
            <a:pPr marL="342900" indent="-342900">
              <a:lnSpc>
                <a:spcPct val="120000"/>
              </a:lnSpc>
              <a:spcBef>
                <a:spcPts val="3600"/>
              </a:spcBef>
              <a:spcAft>
                <a:spcPts val="1200"/>
              </a:spcAft>
              <a:buFont typeface="Arial" panose="020B0604020202020204" pitchFamily="34" charset="0"/>
              <a:buChar char="•"/>
              <a:tabLst>
                <a:tab pos="1088278" algn="l"/>
              </a:tabLst>
            </a:pPr>
            <a:r>
              <a:rPr lang="en-US" sz="2800">
                <a:solidFill>
                  <a:schemeClr val="tx2"/>
                </a:solidFill>
                <a:cs typeface="Arial"/>
              </a:rPr>
              <a:t>Present the Problem/Opportunity Statement</a:t>
            </a:r>
          </a:p>
          <a:p>
            <a:pPr marL="342900" indent="-342900">
              <a:lnSpc>
                <a:spcPct val="120000"/>
              </a:lnSpc>
              <a:spcBef>
                <a:spcPts val="1200"/>
              </a:spcBef>
              <a:spcAft>
                <a:spcPts val="1200"/>
              </a:spcAft>
              <a:buFont typeface="Arial" panose="020B0604020202020204" pitchFamily="34" charset="0"/>
              <a:buChar char="•"/>
              <a:tabLst>
                <a:tab pos="1088278" algn="l"/>
              </a:tabLst>
            </a:pPr>
            <a:r>
              <a:rPr lang="en-US" sz="2800">
                <a:solidFill>
                  <a:schemeClr val="tx2"/>
                </a:solidFill>
                <a:cs typeface="Arial"/>
              </a:rPr>
              <a:t>Provide an overview of the Municipal Class Environmental Assessment process </a:t>
            </a:r>
          </a:p>
          <a:p>
            <a:pPr marL="342900" indent="-342900">
              <a:lnSpc>
                <a:spcPct val="120000"/>
              </a:lnSpc>
              <a:spcBef>
                <a:spcPts val="1200"/>
              </a:spcBef>
              <a:spcAft>
                <a:spcPts val="1200"/>
              </a:spcAft>
              <a:buFont typeface="Arial" panose="020B0604020202020204" pitchFamily="34" charset="0"/>
              <a:buChar char="•"/>
              <a:tabLst>
                <a:tab pos="1088278" algn="l"/>
              </a:tabLst>
            </a:pPr>
            <a:r>
              <a:rPr lang="en-US" sz="2800">
                <a:solidFill>
                  <a:schemeClr val="tx2"/>
                </a:solidFill>
                <a:cs typeface="Arial"/>
              </a:rPr>
              <a:t>Provide information on the existing environment of the Study Area</a:t>
            </a:r>
          </a:p>
          <a:p>
            <a:pPr marL="342900" indent="-342900">
              <a:lnSpc>
                <a:spcPct val="120000"/>
              </a:lnSpc>
              <a:spcBef>
                <a:spcPts val="1200"/>
              </a:spcBef>
              <a:spcAft>
                <a:spcPts val="1200"/>
              </a:spcAft>
              <a:buFont typeface="Arial" panose="020B0604020202020204" pitchFamily="34" charset="0"/>
              <a:buChar char="•"/>
              <a:tabLst>
                <a:tab pos="1088278" algn="l"/>
              </a:tabLst>
            </a:pPr>
            <a:r>
              <a:rPr lang="en-US" sz="2800">
                <a:solidFill>
                  <a:schemeClr val="tx2"/>
                </a:solidFill>
                <a:cs typeface="Arial"/>
              </a:rPr>
              <a:t>Present an evaluation of the alternative solutions </a:t>
            </a:r>
          </a:p>
          <a:p>
            <a:pPr marL="342900" indent="-342900">
              <a:lnSpc>
                <a:spcPct val="120000"/>
              </a:lnSpc>
              <a:spcBef>
                <a:spcPts val="1200"/>
              </a:spcBef>
              <a:spcAft>
                <a:spcPts val="1200"/>
              </a:spcAft>
              <a:buFont typeface="Arial" panose="020B0604020202020204" pitchFamily="34" charset="0"/>
              <a:buChar char="•"/>
              <a:tabLst>
                <a:tab pos="1088278" algn="l"/>
              </a:tabLst>
            </a:pPr>
            <a:r>
              <a:rPr lang="en-US" sz="2800">
                <a:solidFill>
                  <a:schemeClr val="tx2"/>
                </a:solidFill>
                <a:latin typeface="Arial"/>
                <a:cs typeface="Arial"/>
              </a:rPr>
              <a:t>Obtain input on the alternative solutions</a:t>
            </a:r>
            <a:r>
              <a:rPr lang="en-US" sz="2800">
                <a:solidFill>
                  <a:schemeClr val="tx2"/>
                </a:solidFill>
                <a:cs typeface="Arial"/>
              </a:rPr>
              <a:t> </a:t>
            </a:r>
            <a:endParaRPr lang="en-US" sz="2800">
              <a:solidFill>
                <a:schemeClr val="tx2"/>
              </a:solidFill>
              <a:latin typeface="Arial" panose="020B0604020202020204" pitchFamily="34" charset="0"/>
              <a:cs typeface="Arial" panose="020B0604020202020204" pitchFamily="34" charset="0"/>
            </a:endParaRPr>
          </a:p>
          <a:p>
            <a:pPr marL="342900" indent="-342900">
              <a:lnSpc>
                <a:spcPct val="120000"/>
              </a:lnSpc>
              <a:spcBef>
                <a:spcPts val="1200"/>
              </a:spcBef>
              <a:spcAft>
                <a:spcPts val="1200"/>
              </a:spcAft>
              <a:buFont typeface="Arial" panose="020B0604020202020204" pitchFamily="34" charset="0"/>
              <a:buChar char="•"/>
              <a:tabLst>
                <a:tab pos="1088278" algn="l"/>
              </a:tabLst>
            </a:pPr>
            <a:r>
              <a:rPr lang="en-US" sz="2800">
                <a:solidFill>
                  <a:schemeClr val="tx2"/>
                </a:solidFill>
                <a:latin typeface="Arial"/>
                <a:cs typeface="Arial"/>
              </a:rPr>
              <a:t>Identify next steps</a:t>
            </a:r>
          </a:p>
        </p:txBody>
      </p:sp>
      <p:sp>
        <p:nvSpPr>
          <p:cNvPr id="4" name="Rectangle 3">
            <a:extLst>
              <a:ext uri="{FF2B5EF4-FFF2-40B4-BE49-F238E27FC236}">
                <a16:creationId xmlns:a16="http://schemas.microsoft.com/office/drawing/2014/main" id="{D1DF279F-07E9-4E90-B638-DBFBD3C10A0D}"/>
              </a:ext>
            </a:extLst>
          </p:cNvPr>
          <p:cNvSpPr/>
          <p:nvPr/>
        </p:nvSpPr>
        <p:spPr>
          <a:xfrm>
            <a:off x="5998530" y="513243"/>
            <a:ext cx="4116833" cy="707886"/>
          </a:xfrm>
          <a:prstGeom prst="rect">
            <a:avLst/>
          </a:prstGeom>
        </p:spPr>
        <p:txBody>
          <a:bodyPr wrap="none">
            <a:spAutoFit/>
          </a:bodyPr>
          <a:lstStyle/>
          <a:p>
            <a:pPr lvl="0">
              <a:spcBef>
                <a:spcPct val="20000"/>
              </a:spcBef>
            </a:pPr>
            <a:r>
              <a:rPr lang="en-CA" sz="4000" b="1">
                <a:solidFill>
                  <a:srgbClr val="004987"/>
                </a:solidFill>
                <a:cs typeface="Arial"/>
              </a:rPr>
              <a:t>Project Purpose</a:t>
            </a:r>
          </a:p>
        </p:txBody>
      </p:sp>
      <p:sp>
        <p:nvSpPr>
          <p:cNvPr id="2" name="Rectangle 1">
            <a:extLst>
              <a:ext uri="{FF2B5EF4-FFF2-40B4-BE49-F238E27FC236}">
                <a16:creationId xmlns:a16="http://schemas.microsoft.com/office/drawing/2014/main" id="{51858612-95C7-4BEE-A132-1F3E728B701E}"/>
              </a:ext>
            </a:extLst>
          </p:cNvPr>
          <p:cNvSpPr/>
          <p:nvPr/>
        </p:nvSpPr>
        <p:spPr>
          <a:xfrm>
            <a:off x="15853480" y="11931075"/>
            <a:ext cx="312906" cy="369332"/>
          </a:xfrm>
          <a:prstGeom prst="rect">
            <a:avLst/>
          </a:prstGeom>
        </p:spPr>
        <p:txBody>
          <a:bodyPr wrap="none">
            <a:spAutoFit/>
          </a:bodyPr>
          <a:lstStyle/>
          <a:p>
            <a:r>
              <a:rPr lang="en-US" sz="1800">
                <a:solidFill>
                  <a:schemeClr val="bg1"/>
                </a:solidFill>
              </a:rPr>
              <a:t>2</a:t>
            </a:r>
          </a:p>
        </p:txBody>
      </p:sp>
      <p:pic>
        <p:nvPicPr>
          <p:cNvPr id="39" name="Audio 38">
            <a:hlinkClick r:id="" action="ppaction://media"/>
            <a:extLst>
              <a:ext uri="{FF2B5EF4-FFF2-40B4-BE49-F238E27FC236}">
                <a16:creationId xmlns:a16="http://schemas.microsoft.com/office/drawing/2014/main" id="{EE6FF37E-3EDC-61DE-561E-2DF183205A2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405625" t="-405625" r="-405625" b="-405625"/>
          <a:stretch>
            <a:fillRect/>
          </a:stretch>
        </p:blipFill>
        <p:spPr>
          <a:xfrm>
            <a:off x="12607747" y="8492947"/>
            <a:ext cx="3703320" cy="3703320"/>
          </a:xfrm>
          <a:prstGeom prst="ellipse">
            <a:avLst/>
          </a:prstGeom>
        </p:spPr>
      </p:pic>
    </p:spTree>
    <p:extLst>
      <p:ext uri="{BB962C8B-B14F-4D97-AF65-F5344CB8AC3E}">
        <p14:creationId xmlns:p14="http://schemas.microsoft.com/office/powerpoint/2010/main" val="36246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85185F7-B010-4B3D-A267-281DE1A9E3D8}"/>
              </a:ext>
            </a:extLst>
          </p:cNvPr>
          <p:cNvGrpSpPr/>
          <p:nvPr/>
        </p:nvGrpSpPr>
        <p:grpSpPr>
          <a:xfrm>
            <a:off x="195053" y="2238586"/>
            <a:ext cx="15006916" cy="9144000"/>
            <a:chOff x="2472945" y="1944547"/>
            <a:chExt cx="13833856" cy="8858492"/>
          </a:xfrm>
        </p:grpSpPr>
        <p:pic>
          <p:nvPicPr>
            <p:cNvPr id="5" name="Picture 8">
              <a:extLst>
                <a:ext uri="{FF2B5EF4-FFF2-40B4-BE49-F238E27FC236}">
                  <a16:creationId xmlns:a16="http://schemas.microsoft.com/office/drawing/2014/main" id="{2230C571-FE6A-44A7-ACBE-9C3C8A4F11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42" r="3249" b="2256"/>
            <a:stretch/>
          </p:blipFill>
          <p:spPr>
            <a:xfrm>
              <a:off x="3680749" y="1944547"/>
              <a:ext cx="12626052" cy="8858492"/>
            </a:xfrm>
            <a:prstGeom prst="rect">
              <a:avLst/>
            </a:prstGeom>
            <a:ln w="60325">
              <a:noFill/>
            </a:ln>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5">
              <a:extLst>
                <a:ext uri="{FF2B5EF4-FFF2-40B4-BE49-F238E27FC236}">
                  <a16:creationId xmlns:a16="http://schemas.microsoft.com/office/drawing/2014/main" id="{00822BC2-E26D-46BF-87A6-7D6E9A2AD744}"/>
                </a:ext>
              </a:extLst>
            </p:cNvPr>
            <p:cNvSpPr txBox="1"/>
            <p:nvPr/>
          </p:nvSpPr>
          <p:spPr>
            <a:xfrm>
              <a:off x="2472945" y="7665077"/>
              <a:ext cx="2436210" cy="157564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56712" tIns="78357" rIns="156712" bIns="78357">
              <a:spAutoFit/>
            </a:bodyPr>
            <a:lstStyle/>
            <a:p>
              <a:pPr algn="ctr">
                <a:defRPr/>
              </a:pPr>
              <a:r>
                <a:rPr lang="en-US" sz="2000" b="1">
                  <a:solidFill>
                    <a:srgbClr val="FF0000"/>
                  </a:solidFill>
                  <a:latin typeface="Arial" panose="020B0604020202020204" pitchFamily="34" charset="0"/>
                  <a:cs typeface="Arial" panose="020B0604020202020204" pitchFamily="34" charset="0"/>
                </a:rPr>
                <a:t>We Are Here</a:t>
              </a:r>
            </a:p>
          </p:txBody>
        </p:sp>
        <p:sp>
          <p:nvSpPr>
            <p:cNvPr id="7" name="Rectangle 6">
              <a:extLst>
                <a:ext uri="{FF2B5EF4-FFF2-40B4-BE49-F238E27FC236}">
                  <a16:creationId xmlns:a16="http://schemas.microsoft.com/office/drawing/2014/main" id="{61BA3CA1-7AD3-4D84-BD6C-31F4EF124363}"/>
                </a:ext>
              </a:extLst>
            </p:cNvPr>
            <p:cNvSpPr/>
            <p:nvPr/>
          </p:nvSpPr>
          <p:spPr>
            <a:xfrm>
              <a:off x="5683563" y="7493013"/>
              <a:ext cx="1638321" cy="787811"/>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72632EFC-0FB4-49C7-B958-3336C83928C8}"/>
              </a:ext>
            </a:extLst>
          </p:cNvPr>
          <p:cNvSpPr/>
          <p:nvPr/>
        </p:nvSpPr>
        <p:spPr>
          <a:xfrm>
            <a:off x="4733806" y="544368"/>
            <a:ext cx="7034490" cy="707886"/>
          </a:xfrm>
          <a:prstGeom prst="rect">
            <a:avLst/>
          </a:prstGeom>
        </p:spPr>
        <p:txBody>
          <a:bodyPr wrap="none">
            <a:spAutoFit/>
          </a:bodyPr>
          <a:lstStyle/>
          <a:p>
            <a:pPr>
              <a:spcBef>
                <a:spcPct val="20000"/>
              </a:spcBef>
            </a:pPr>
            <a:r>
              <a:rPr lang="en-US" altLang="en-US" sz="4000" b="1">
                <a:solidFill>
                  <a:srgbClr val="004987"/>
                </a:solidFill>
                <a:cs typeface="Arial"/>
              </a:rPr>
              <a:t>Municipal Class EA Process</a:t>
            </a:r>
          </a:p>
        </p:txBody>
      </p:sp>
      <p:sp>
        <p:nvSpPr>
          <p:cNvPr id="9" name="Rectangle 8">
            <a:extLst>
              <a:ext uri="{FF2B5EF4-FFF2-40B4-BE49-F238E27FC236}">
                <a16:creationId xmlns:a16="http://schemas.microsoft.com/office/drawing/2014/main" id="{F1A509DF-C3E7-4ABC-BD17-811685152319}"/>
              </a:ext>
            </a:extLst>
          </p:cNvPr>
          <p:cNvSpPr/>
          <p:nvPr/>
        </p:nvSpPr>
        <p:spPr>
          <a:xfrm>
            <a:off x="193431" y="1802768"/>
            <a:ext cx="16113369" cy="830997"/>
          </a:xfrm>
          <a:prstGeom prst="rect">
            <a:avLst/>
          </a:prstGeom>
        </p:spPr>
        <p:txBody>
          <a:bodyPr wrap="square">
            <a:spAutoFit/>
          </a:bodyPr>
          <a:lstStyle/>
          <a:p>
            <a:pPr>
              <a:spcBef>
                <a:spcPct val="0"/>
              </a:spcBef>
            </a:pPr>
            <a:r>
              <a:rPr lang="en-US" altLang="en-US" sz="2400">
                <a:solidFill>
                  <a:srgbClr val="004987"/>
                </a:solidFill>
                <a:cs typeface="Arial"/>
              </a:rPr>
              <a:t>This project is being considered as a Schedule ‘B’ Project (Phases 1 and 2), as defined in the Municipal Engineers Association Class EA document. The appropriate Schedule is reviewed at the end of Phase 2 of the EA Process.</a:t>
            </a:r>
          </a:p>
        </p:txBody>
      </p:sp>
      <p:sp>
        <p:nvSpPr>
          <p:cNvPr id="10" name="Rectangle 9">
            <a:extLst>
              <a:ext uri="{FF2B5EF4-FFF2-40B4-BE49-F238E27FC236}">
                <a16:creationId xmlns:a16="http://schemas.microsoft.com/office/drawing/2014/main" id="{F70DE67E-F5CE-4444-BF9B-1AD70A1E712B}"/>
              </a:ext>
            </a:extLst>
          </p:cNvPr>
          <p:cNvSpPr/>
          <p:nvPr/>
        </p:nvSpPr>
        <p:spPr>
          <a:xfrm>
            <a:off x="15872530" y="11931075"/>
            <a:ext cx="312906" cy="369332"/>
          </a:xfrm>
          <a:prstGeom prst="rect">
            <a:avLst/>
          </a:prstGeom>
        </p:spPr>
        <p:txBody>
          <a:bodyPr wrap="none">
            <a:spAutoFit/>
          </a:bodyPr>
          <a:lstStyle/>
          <a:p>
            <a:r>
              <a:rPr lang="en-US" sz="1800">
                <a:solidFill>
                  <a:schemeClr val="bg1"/>
                </a:solidFill>
              </a:rPr>
              <a:t>3</a:t>
            </a:r>
          </a:p>
        </p:txBody>
      </p:sp>
      <p:cxnSp>
        <p:nvCxnSpPr>
          <p:cNvPr id="4" name="Straight Arrow Connector 3">
            <a:extLst>
              <a:ext uri="{FF2B5EF4-FFF2-40B4-BE49-F238E27FC236}">
                <a16:creationId xmlns:a16="http://schemas.microsoft.com/office/drawing/2014/main" id="{EE25771E-AE36-40D9-B0FD-0A0311A159CD}"/>
              </a:ext>
            </a:extLst>
          </p:cNvPr>
          <p:cNvCxnSpPr>
            <a:cxnSpLocks/>
          </p:cNvCxnSpPr>
          <p:nvPr/>
        </p:nvCxnSpPr>
        <p:spPr>
          <a:xfrm>
            <a:off x="2560320" y="8352159"/>
            <a:ext cx="109728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6" name="Audio 55">
            <a:hlinkClick r:id="" action="ppaction://media"/>
            <a:extLst>
              <a:ext uri="{FF2B5EF4-FFF2-40B4-BE49-F238E27FC236}">
                <a16:creationId xmlns:a16="http://schemas.microsoft.com/office/drawing/2014/main" id="{3C1C5D8E-85AC-7399-55AF-0F35D03C6C6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405625" t="-405625" r="-405625" b="-405625"/>
          <a:stretch>
            <a:fillRect/>
          </a:stretch>
        </p:blipFill>
        <p:spPr>
          <a:xfrm>
            <a:off x="12607747" y="8492947"/>
            <a:ext cx="3703320" cy="3703320"/>
          </a:xfrm>
          <a:prstGeom prst="ellipse">
            <a:avLst/>
          </a:prstGeom>
        </p:spPr>
      </p:pic>
    </p:spTree>
    <p:extLst>
      <p:ext uri="{BB962C8B-B14F-4D97-AF65-F5344CB8AC3E}">
        <p14:creationId xmlns:p14="http://schemas.microsoft.com/office/powerpoint/2010/main" val="169198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D2E60E21-1489-45BE-B2D8-7B686732EBEB}"/>
              </a:ext>
            </a:extLst>
          </p:cNvPr>
          <p:cNvSpPr/>
          <p:nvPr/>
        </p:nvSpPr>
        <p:spPr>
          <a:xfrm>
            <a:off x="572822" y="9930823"/>
            <a:ext cx="15521885" cy="15589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243768E-7887-412D-A76A-2742EC751016}"/>
              </a:ext>
            </a:extLst>
          </p:cNvPr>
          <p:cNvSpPr/>
          <p:nvPr/>
        </p:nvSpPr>
        <p:spPr>
          <a:xfrm>
            <a:off x="574555" y="6918045"/>
            <a:ext cx="15521885" cy="30094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FFC1130-169B-4728-8D13-8FD94355AD16}"/>
              </a:ext>
            </a:extLst>
          </p:cNvPr>
          <p:cNvSpPr/>
          <p:nvPr/>
        </p:nvSpPr>
        <p:spPr>
          <a:xfrm>
            <a:off x="574556" y="3921214"/>
            <a:ext cx="15521885" cy="2996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3786BA0-16EB-4C0C-BBA7-6DDE5C21234E}"/>
              </a:ext>
            </a:extLst>
          </p:cNvPr>
          <p:cNvSpPr/>
          <p:nvPr/>
        </p:nvSpPr>
        <p:spPr>
          <a:xfrm>
            <a:off x="574557" y="1791434"/>
            <a:ext cx="15521885" cy="2110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3">
            <a:extLst>
              <a:ext uri="{FF2B5EF4-FFF2-40B4-BE49-F238E27FC236}">
                <a16:creationId xmlns:a16="http://schemas.microsoft.com/office/drawing/2014/main" id="{4D092DE4-CC02-41A1-ACD4-A2C1C505EAF3}"/>
              </a:ext>
            </a:extLst>
          </p:cNvPr>
          <p:cNvSpPr txBox="1">
            <a:spLocks/>
          </p:cNvSpPr>
          <p:nvPr/>
        </p:nvSpPr>
        <p:spPr>
          <a:xfrm>
            <a:off x="-71761" y="562093"/>
            <a:ext cx="16238155" cy="707886"/>
          </a:xfrm>
          <a:prstGeom prst="rect">
            <a:avLst/>
          </a:prstGeom>
        </p:spPr>
        <p:txBody>
          <a:bodyPr vert="horz" wrap="square" lIns="91440" tIns="45720" rIns="91440" bIns="45720" rtlCol="0" anchor="ctr">
            <a:spAutoFit/>
          </a:bodyPr>
          <a:lstStyle>
            <a:lvl1pPr algn="ctr" defTabSz="1645920" rtl="0" eaLnBrk="1" latinLnBrk="0" hangingPunct="1">
              <a:spcBef>
                <a:spcPct val="0"/>
              </a:spcBef>
              <a:buNone/>
              <a:defRPr sz="6480" b="1" kern="1200" baseline="0">
                <a:solidFill>
                  <a:srgbClr val="004987"/>
                </a:solidFill>
                <a:latin typeface="+mj-lt"/>
                <a:ea typeface="+mj-ea"/>
                <a:cs typeface="+mj-cs"/>
              </a:defRPr>
            </a:lvl1pPr>
          </a:lstStyle>
          <a:p>
            <a:r>
              <a:rPr lang="en-US" altLang="en-US" sz="4000">
                <a:latin typeface="+mn-lt"/>
                <a:ea typeface="+mn-ea"/>
                <a:cs typeface="Arial"/>
              </a:rPr>
              <a:t>Municipal Class EA Process</a:t>
            </a:r>
            <a:r>
              <a:rPr lang="en-US" altLang="en-US" sz="4000">
                <a:solidFill>
                  <a:srgbClr val="FF0000"/>
                </a:solidFill>
                <a:cs typeface="Arial"/>
              </a:rPr>
              <a:t>  </a:t>
            </a:r>
          </a:p>
        </p:txBody>
      </p:sp>
      <p:sp>
        <p:nvSpPr>
          <p:cNvPr id="6" name="Rectangle 5">
            <a:extLst>
              <a:ext uri="{FF2B5EF4-FFF2-40B4-BE49-F238E27FC236}">
                <a16:creationId xmlns:a16="http://schemas.microsoft.com/office/drawing/2014/main" id="{511822F2-EFA2-42A1-84F2-26905F3BCFDE}"/>
              </a:ext>
            </a:extLst>
          </p:cNvPr>
          <p:cNvSpPr/>
          <p:nvPr/>
        </p:nvSpPr>
        <p:spPr>
          <a:xfrm>
            <a:off x="162431" y="2020731"/>
            <a:ext cx="16238155" cy="9794631"/>
          </a:xfrm>
          <a:prstGeom prst="rect">
            <a:avLst/>
          </a:prstGeom>
        </p:spPr>
        <p:txBody>
          <a:bodyPr/>
          <a:lstStyle/>
          <a:p>
            <a:endParaRPr lang="en-US" altLang="en-US" sz="3200" b="1">
              <a:solidFill>
                <a:schemeClr val="tx2"/>
              </a:solidFill>
            </a:endParaRPr>
          </a:p>
          <a:p>
            <a:endParaRPr lang="en-US" i="1">
              <a:solidFill>
                <a:schemeClr val="tx2"/>
              </a:solidFill>
            </a:endParaRPr>
          </a:p>
          <a:p>
            <a:endParaRPr lang="en-US" b="1">
              <a:solidFill>
                <a:schemeClr val="tx2"/>
              </a:solidFill>
            </a:endParaRPr>
          </a:p>
          <a:p>
            <a:pPr lvl="0"/>
            <a:endParaRPr lang="en-US" i="1">
              <a:solidFill>
                <a:schemeClr val="tx2"/>
              </a:solidFill>
            </a:endParaRPr>
          </a:p>
          <a:p>
            <a:pPr lvl="0"/>
            <a:endParaRPr lang="en-US" b="1">
              <a:solidFill>
                <a:schemeClr val="tx2"/>
              </a:solidFill>
            </a:endParaRPr>
          </a:p>
          <a:p>
            <a:pPr lvl="0"/>
            <a:endParaRPr lang="en-US" b="1">
              <a:solidFill>
                <a:schemeClr val="tx2"/>
              </a:solidFill>
            </a:endParaRPr>
          </a:p>
          <a:p>
            <a:pPr lvl="0"/>
            <a:endParaRPr lang="en-US" b="1">
              <a:solidFill>
                <a:schemeClr val="tx2"/>
              </a:solidFill>
            </a:endParaRPr>
          </a:p>
          <a:p>
            <a:pPr lvl="0"/>
            <a:endParaRPr lang="en-US" b="1">
              <a:solidFill>
                <a:schemeClr val="tx2"/>
              </a:solidFill>
            </a:endParaRPr>
          </a:p>
          <a:p>
            <a:pPr lvl="0"/>
            <a:endParaRPr lang="en-US" b="1">
              <a:solidFill>
                <a:schemeClr val="tx2"/>
              </a:solidFill>
            </a:endParaRPr>
          </a:p>
        </p:txBody>
      </p:sp>
      <p:sp>
        <p:nvSpPr>
          <p:cNvPr id="9" name="Rectangle 8">
            <a:extLst>
              <a:ext uri="{FF2B5EF4-FFF2-40B4-BE49-F238E27FC236}">
                <a16:creationId xmlns:a16="http://schemas.microsoft.com/office/drawing/2014/main" id="{E3FFA1E8-1F72-4386-8A55-1A54895DBE90}"/>
              </a:ext>
            </a:extLst>
          </p:cNvPr>
          <p:cNvSpPr/>
          <p:nvPr/>
        </p:nvSpPr>
        <p:spPr>
          <a:xfrm>
            <a:off x="13354281" y="5022795"/>
            <a:ext cx="2413663" cy="1569660"/>
          </a:xfrm>
          <a:prstGeom prst="rect">
            <a:avLst/>
          </a:prstGeom>
        </p:spPr>
        <p:txBody>
          <a:bodyPr wrap="square" lIns="91440" tIns="45720" rIns="91440" bIns="45720" anchor="t">
            <a:spAutoFit/>
          </a:bodyPr>
          <a:lstStyle/>
          <a:p>
            <a:r>
              <a:rPr lang="en-US" sz="3200" i="1">
                <a:solidFill>
                  <a:schemeClr val="tx2"/>
                </a:solidFill>
              </a:rPr>
              <a:t>Public Information Centre </a:t>
            </a:r>
          </a:p>
        </p:txBody>
      </p:sp>
      <p:sp>
        <p:nvSpPr>
          <p:cNvPr id="10" name="Rectangle 9">
            <a:extLst>
              <a:ext uri="{FF2B5EF4-FFF2-40B4-BE49-F238E27FC236}">
                <a16:creationId xmlns:a16="http://schemas.microsoft.com/office/drawing/2014/main" id="{B1672315-C674-4771-949C-FE6AA95F886B}"/>
              </a:ext>
            </a:extLst>
          </p:cNvPr>
          <p:cNvSpPr/>
          <p:nvPr/>
        </p:nvSpPr>
        <p:spPr>
          <a:xfrm>
            <a:off x="849246" y="2950819"/>
            <a:ext cx="4724544" cy="894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a:solidFill>
                  <a:schemeClr val="tx2"/>
                </a:solidFill>
              </a:rPr>
              <a:t>What is there now?</a:t>
            </a:r>
          </a:p>
          <a:p>
            <a:r>
              <a:rPr lang="en-US" sz="2400">
                <a:solidFill>
                  <a:schemeClr val="tx2"/>
                </a:solidFill>
              </a:rPr>
              <a:t>What do we need? </a:t>
            </a:r>
          </a:p>
        </p:txBody>
      </p:sp>
      <p:sp>
        <p:nvSpPr>
          <p:cNvPr id="11" name="Rectangle 10">
            <a:extLst>
              <a:ext uri="{FF2B5EF4-FFF2-40B4-BE49-F238E27FC236}">
                <a16:creationId xmlns:a16="http://schemas.microsoft.com/office/drawing/2014/main" id="{1CB650FE-57EF-424E-B09E-82AC387B52A9}"/>
              </a:ext>
            </a:extLst>
          </p:cNvPr>
          <p:cNvSpPr/>
          <p:nvPr/>
        </p:nvSpPr>
        <p:spPr>
          <a:xfrm>
            <a:off x="6419695" y="2407467"/>
            <a:ext cx="6005357" cy="1200329"/>
          </a:xfrm>
          <a:prstGeom prst="rect">
            <a:avLst/>
          </a:prstGeom>
        </p:spPr>
        <p:txBody>
          <a:bodyPr wrap="square">
            <a:spAutoFit/>
          </a:bodyPr>
          <a:lstStyle/>
          <a:p>
            <a:pPr marL="914400" lvl="1" indent="-112713">
              <a:buChar char="•"/>
            </a:pPr>
            <a:r>
              <a:rPr lang="en-US" altLang="en-US" sz="2400">
                <a:solidFill>
                  <a:schemeClr val="tx2"/>
                </a:solidFill>
              </a:rPr>
              <a:t>Review available information and studies</a:t>
            </a:r>
          </a:p>
          <a:p>
            <a:pPr marL="914400" lvl="1" indent="-131763">
              <a:buChar char="•"/>
            </a:pPr>
            <a:r>
              <a:rPr lang="en-US" sz="2400">
                <a:solidFill>
                  <a:schemeClr val="tx2"/>
                </a:solidFill>
              </a:rPr>
              <a:t>Identify the Problem or Opportunity</a:t>
            </a:r>
          </a:p>
        </p:txBody>
      </p:sp>
      <p:sp>
        <p:nvSpPr>
          <p:cNvPr id="17" name="Rectangle 16">
            <a:extLst>
              <a:ext uri="{FF2B5EF4-FFF2-40B4-BE49-F238E27FC236}">
                <a16:creationId xmlns:a16="http://schemas.microsoft.com/office/drawing/2014/main" id="{05608F56-81B6-47F1-9F07-E6734BCA0A9B}"/>
              </a:ext>
            </a:extLst>
          </p:cNvPr>
          <p:cNvSpPr/>
          <p:nvPr/>
        </p:nvSpPr>
        <p:spPr>
          <a:xfrm>
            <a:off x="844205" y="2010935"/>
            <a:ext cx="3079045" cy="830997"/>
          </a:xfrm>
          <a:prstGeom prst="rect">
            <a:avLst/>
          </a:prstGeom>
        </p:spPr>
        <p:txBody>
          <a:bodyPr wrap="square">
            <a:spAutoFit/>
          </a:bodyPr>
          <a:lstStyle/>
          <a:p>
            <a:r>
              <a:rPr lang="en-US" sz="2400" b="1">
                <a:solidFill>
                  <a:schemeClr val="tx2"/>
                </a:solidFill>
              </a:rPr>
              <a:t>Phase 1- </a:t>
            </a:r>
            <a:r>
              <a:rPr lang="en-US" altLang="en-US" sz="2400" b="1">
                <a:solidFill>
                  <a:schemeClr val="tx2"/>
                </a:solidFill>
              </a:rPr>
              <a:t>Problem or Opportunity </a:t>
            </a:r>
          </a:p>
        </p:txBody>
      </p:sp>
      <p:sp>
        <p:nvSpPr>
          <p:cNvPr id="18" name="Rectangle 17">
            <a:extLst>
              <a:ext uri="{FF2B5EF4-FFF2-40B4-BE49-F238E27FC236}">
                <a16:creationId xmlns:a16="http://schemas.microsoft.com/office/drawing/2014/main" id="{6003C17C-17D3-49E7-9FDE-267F7DCCC2E8}"/>
              </a:ext>
            </a:extLst>
          </p:cNvPr>
          <p:cNvSpPr/>
          <p:nvPr/>
        </p:nvSpPr>
        <p:spPr>
          <a:xfrm>
            <a:off x="822596" y="4574587"/>
            <a:ext cx="3244641" cy="830997"/>
          </a:xfrm>
          <a:prstGeom prst="rect">
            <a:avLst/>
          </a:prstGeom>
        </p:spPr>
        <p:txBody>
          <a:bodyPr wrap="square">
            <a:spAutoFit/>
          </a:bodyPr>
          <a:lstStyle/>
          <a:p>
            <a:pPr lvl="0"/>
            <a:r>
              <a:rPr lang="en-US" sz="2400" b="1">
                <a:solidFill>
                  <a:schemeClr val="tx2"/>
                </a:solidFill>
              </a:rPr>
              <a:t>Phase 2- Alternative Solutions</a:t>
            </a:r>
          </a:p>
        </p:txBody>
      </p:sp>
      <p:sp>
        <p:nvSpPr>
          <p:cNvPr id="19" name="Rectangle 18">
            <a:extLst>
              <a:ext uri="{FF2B5EF4-FFF2-40B4-BE49-F238E27FC236}">
                <a16:creationId xmlns:a16="http://schemas.microsoft.com/office/drawing/2014/main" id="{DCC5D26E-39EA-4141-A07D-C9329F87C29C}"/>
              </a:ext>
            </a:extLst>
          </p:cNvPr>
          <p:cNvSpPr/>
          <p:nvPr/>
        </p:nvSpPr>
        <p:spPr>
          <a:xfrm>
            <a:off x="6419695" y="4985565"/>
            <a:ext cx="6522461" cy="2308324"/>
          </a:xfrm>
          <a:prstGeom prst="rect">
            <a:avLst/>
          </a:prstGeom>
          <a:noFill/>
        </p:spPr>
        <p:txBody>
          <a:bodyPr wrap="square">
            <a:spAutoFit/>
          </a:bodyPr>
          <a:lstStyle/>
          <a:p>
            <a:pPr lvl="1">
              <a:buChar char="•"/>
            </a:pPr>
            <a:r>
              <a:rPr lang="en-US" altLang="en-US" sz="2400">
                <a:solidFill>
                  <a:schemeClr val="tx2"/>
                </a:solidFill>
              </a:rPr>
              <a:t>Identify Alternative Solutions</a:t>
            </a:r>
            <a:endParaRPr lang="en-US" sz="2400">
              <a:solidFill>
                <a:schemeClr val="tx2"/>
              </a:solidFill>
            </a:endParaRPr>
          </a:p>
          <a:p>
            <a:pPr marL="914400" lvl="1" indent="-112713">
              <a:buChar char="•"/>
            </a:pPr>
            <a:r>
              <a:rPr lang="en-US" altLang="en-US" sz="2400">
                <a:solidFill>
                  <a:schemeClr val="tx2"/>
                </a:solidFill>
              </a:rPr>
              <a:t>Identify Impacts and Mitigation Measures</a:t>
            </a:r>
          </a:p>
          <a:p>
            <a:pPr lvl="1">
              <a:buChar char="•"/>
            </a:pPr>
            <a:r>
              <a:rPr lang="en-US" sz="2400">
                <a:solidFill>
                  <a:schemeClr val="tx2"/>
                </a:solidFill>
              </a:rPr>
              <a:t>Evaluate Alternative Solutions</a:t>
            </a:r>
          </a:p>
          <a:p>
            <a:pPr lvl="1">
              <a:buChar char="•"/>
            </a:pPr>
            <a:r>
              <a:rPr lang="en-US" altLang="en-US" sz="2400">
                <a:solidFill>
                  <a:schemeClr val="tx2"/>
                </a:solidFill>
              </a:rPr>
              <a:t>Select Preferred Solution</a:t>
            </a:r>
          </a:p>
          <a:p>
            <a:pPr lvl="1">
              <a:buChar char="•"/>
            </a:pPr>
            <a:r>
              <a:rPr lang="en-US" altLang="en-US" sz="2400">
                <a:solidFill>
                  <a:schemeClr val="tx2"/>
                </a:solidFill>
              </a:rPr>
              <a:t>Confirm EA Schedule (Schedule B or C)</a:t>
            </a:r>
          </a:p>
        </p:txBody>
      </p:sp>
      <p:sp>
        <p:nvSpPr>
          <p:cNvPr id="24" name="Rectangle 23">
            <a:extLst>
              <a:ext uri="{FF2B5EF4-FFF2-40B4-BE49-F238E27FC236}">
                <a16:creationId xmlns:a16="http://schemas.microsoft.com/office/drawing/2014/main" id="{5A986EBD-C2A6-45C0-953C-10ACC34C3EAA}"/>
              </a:ext>
            </a:extLst>
          </p:cNvPr>
          <p:cNvSpPr/>
          <p:nvPr/>
        </p:nvSpPr>
        <p:spPr>
          <a:xfrm>
            <a:off x="759420" y="8818618"/>
            <a:ext cx="3271000" cy="461665"/>
          </a:xfrm>
          <a:prstGeom prst="rect">
            <a:avLst/>
          </a:prstGeom>
        </p:spPr>
        <p:txBody>
          <a:bodyPr wrap="square">
            <a:spAutoFit/>
          </a:bodyPr>
          <a:lstStyle/>
          <a:p>
            <a:r>
              <a:rPr lang="en-US" sz="2400" b="1">
                <a:solidFill>
                  <a:schemeClr val="accent2"/>
                </a:solidFill>
              </a:rPr>
              <a:t>Project File Report </a:t>
            </a:r>
            <a:endParaRPr lang="en-US" sz="2400"/>
          </a:p>
        </p:txBody>
      </p:sp>
      <p:sp>
        <p:nvSpPr>
          <p:cNvPr id="30" name="Rectangle 29">
            <a:extLst>
              <a:ext uri="{FF2B5EF4-FFF2-40B4-BE49-F238E27FC236}">
                <a16:creationId xmlns:a16="http://schemas.microsoft.com/office/drawing/2014/main" id="{14AD6BDD-9696-48BC-BD7E-67AEE3B52CC5}"/>
              </a:ext>
            </a:extLst>
          </p:cNvPr>
          <p:cNvSpPr/>
          <p:nvPr/>
        </p:nvSpPr>
        <p:spPr>
          <a:xfrm>
            <a:off x="764447" y="5684829"/>
            <a:ext cx="5751021" cy="1554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a:solidFill>
                  <a:schemeClr val="tx2"/>
                </a:solidFill>
              </a:rPr>
              <a:t>What are the options to meet our needs?</a:t>
            </a:r>
          </a:p>
          <a:p>
            <a:r>
              <a:rPr lang="en-US" sz="2400">
                <a:solidFill>
                  <a:schemeClr val="tx2"/>
                </a:solidFill>
              </a:rPr>
              <a:t>What do the options look like? </a:t>
            </a:r>
          </a:p>
          <a:p>
            <a:r>
              <a:rPr lang="en-US" sz="2400">
                <a:solidFill>
                  <a:schemeClr val="tx2"/>
                </a:solidFill>
              </a:rPr>
              <a:t>What is the cost of the options?</a:t>
            </a:r>
          </a:p>
          <a:p>
            <a:r>
              <a:rPr lang="en-US" sz="2400">
                <a:solidFill>
                  <a:schemeClr val="tx2"/>
                </a:solidFill>
              </a:rPr>
              <a:t>What is the impact to the environment?</a:t>
            </a:r>
          </a:p>
        </p:txBody>
      </p:sp>
      <p:sp>
        <p:nvSpPr>
          <p:cNvPr id="25" name="Rectangle 24">
            <a:extLst>
              <a:ext uri="{FF2B5EF4-FFF2-40B4-BE49-F238E27FC236}">
                <a16:creationId xmlns:a16="http://schemas.microsoft.com/office/drawing/2014/main" id="{087052FA-8997-40F6-87FA-7D626E2A1B8F}"/>
              </a:ext>
            </a:extLst>
          </p:cNvPr>
          <p:cNvSpPr/>
          <p:nvPr/>
        </p:nvSpPr>
        <p:spPr>
          <a:xfrm>
            <a:off x="12509884" y="2437418"/>
            <a:ext cx="4042774" cy="1077218"/>
          </a:xfrm>
          <a:prstGeom prst="rect">
            <a:avLst/>
          </a:prstGeom>
        </p:spPr>
        <p:txBody>
          <a:bodyPr wrap="square">
            <a:spAutoFit/>
          </a:bodyPr>
          <a:lstStyle/>
          <a:p>
            <a:pPr lvl="1"/>
            <a:r>
              <a:rPr lang="en-US" sz="3200">
                <a:solidFill>
                  <a:schemeClr val="tx2"/>
                </a:solidFill>
              </a:rPr>
              <a:t>Notice of Commencement</a:t>
            </a:r>
            <a:endParaRPr lang="en-US" sz="3200"/>
          </a:p>
        </p:txBody>
      </p:sp>
      <p:sp>
        <p:nvSpPr>
          <p:cNvPr id="33" name="Rectangle 32">
            <a:extLst>
              <a:ext uri="{FF2B5EF4-FFF2-40B4-BE49-F238E27FC236}">
                <a16:creationId xmlns:a16="http://schemas.microsoft.com/office/drawing/2014/main" id="{4495B197-49E0-4244-97A0-A4860E63714F}"/>
              </a:ext>
            </a:extLst>
          </p:cNvPr>
          <p:cNvSpPr/>
          <p:nvPr/>
        </p:nvSpPr>
        <p:spPr>
          <a:xfrm>
            <a:off x="6515468" y="8774236"/>
            <a:ext cx="6488697" cy="830997"/>
          </a:xfrm>
          <a:prstGeom prst="rect">
            <a:avLst/>
          </a:prstGeom>
        </p:spPr>
        <p:txBody>
          <a:bodyPr wrap="square">
            <a:spAutoFit/>
          </a:bodyPr>
          <a:lstStyle/>
          <a:p>
            <a:pPr marL="857250" lvl="1" indent="-171450">
              <a:buFont typeface="Arial" panose="020B0604020202020204" pitchFamily="34" charset="0"/>
              <a:buChar char="•"/>
            </a:pPr>
            <a:r>
              <a:rPr lang="en-US" altLang="en-US" sz="2400">
                <a:solidFill>
                  <a:schemeClr val="tx2"/>
                </a:solidFill>
              </a:rPr>
              <a:t>Document the EA planning process for public review</a:t>
            </a:r>
          </a:p>
        </p:txBody>
      </p:sp>
      <p:sp>
        <p:nvSpPr>
          <p:cNvPr id="34" name="Rectangle 33">
            <a:extLst>
              <a:ext uri="{FF2B5EF4-FFF2-40B4-BE49-F238E27FC236}">
                <a16:creationId xmlns:a16="http://schemas.microsoft.com/office/drawing/2014/main" id="{B4520153-9A2C-4BAB-A471-D7FE89CDDF76}"/>
              </a:ext>
            </a:extLst>
          </p:cNvPr>
          <p:cNvSpPr/>
          <p:nvPr/>
        </p:nvSpPr>
        <p:spPr>
          <a:xfrm>
            <a:off x="12623143" y="8142185"/>
            <a:ext cx="3687190" cy="2062103"/>
          </a:xfrm>
          <a:prstGeom prst="rect">
            <a:avLst/>
          </a:prstGeom>
        </p:spPr>
        <p:txBody>
          <a:bodyPr wrap="square">
            <a:spAutoFit/>
          </a:bodyPr>
          <a:lstStyle/>
          <a:p>
            <a:pPr lvl="1"/>
            <a:r>
              <a:rPr lang="en-US" sz="3200">
                <a:solidFill>
                  <a:schemeClr val="tx2"/>
                </a:solidFill>
              </a:rPr>
              <a:t>Notice of Completion and Public Review</a:t>
            </a:r>
            <a:endParaRPr lang="en-US" sz="3200"/>
          </a:p>
        </p:txBody>
      </p:sp>
      <p:cxnSp>
        <p:nvCxnSpPr>
          <p:cNvPr id="13" name="Straight Connector 12">
            <a:extLst>
              <a:ext uri="{FF2B5EF4-FFF2-40B4-BE49-F238E27FC236}">
                <a16:creationId xmlns:a16="http://schemas.microsoft.com/office/drawing/2014/main" id="{AB6226EC-8D9E-4C50-B9C0-2F29730F7AFA}"/>
              </a:ext>
            </a:extLst>
          </p:cNvPr>
          <p:cNvCxnSpPr>
            <a:cxnSpLocks/>
          </p:cNvCxnSpPr>
          <p:nvPr/>
        </p:nvCxnSpPr>
        <p:spPr>
          <a:xfrm>
            <a:off x="793535" y="4204225"/>
            <a:ext cx="1221063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78E6394-3493-498E-89AF-0F450F5C8D6E}"/>
              </a:ext>
            </a:extLst>
          </p:cNvPr>
          <p:cNvCxnSpPr>
            <a:cxnSpLocks/>
          </p:cNvCxnSpPr>
          <p:nvPr/>
        </p:nvCxnSpPr>
        <p:spPr>
          <a:xfrm>
            <a:off x="845955" y="8094069"/>
            <a:ext cx="12158210" cy="0"/>
          </a:xfrm>
          <a:prstGeom prst="line">
            <a:avLst/>
          </a:prstGeom>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7BDCAE0E-0C9C-4B99-B1DF-58E20269ADC3}"/>
              </a:ext>
            </a:extLst>
          </p:cNvPr>
          <p:cNvSpPr/>
          <p:nvPr/>
        </p:nvSpPr>
        <p:spPr>
          <a:xfrm>
            <a:off x="15872530" y="11931075"/>
            <a:ext cx="312906" cy="369332"/>
          </a:xfrm>
          <a:prstGeom prst="rect">
            <a:avLst/>
          </a:prstGeom>
        </p:spPr>
        <p:txBody>
          <a:bodyPr wrap="none">
            <a:spAutoFit/>
          </a:bodyPr>
          <a:lstStyle/>
          <a:p>
            <a:r>
              <a:rPr lang="en-US" sz="1800">
                <a:solidFill>
                  <a:schemeClr val="bg1"/>
                </a:solidFill>
              </a:rPr>
              <a:t>6</a:t>
            </a:r>
          </a:p>
        </p:txBody>
      </p:sp>
      <p:cxnSp>
        <p:nvCxnSpPr>
          <p:cNvPr id="32" name="Straight Connector 31">
            <a:extLst>
              <a:ext uri="{FF2B5EF4-FFF2-40B4-BE49-F238E27FC236}">
                <a16:creationId xmlns:a16="http://schemas.microsoft.com/office/drawing/2014/main" id="{9433FAAB-7871-4AE6-9D17-D1F3DC9C4317}"/>
              </a:ext>
            </a:extLst>
          </p:cNvPr>
          <p:cNvCxnSpPr>
            <a:cxnSpLocks/>
          </p:cNvCxnSpPr>
          <p:nvPr/>
        </p:nvCxnSpPr>
        <p:spPr>
          <a:xfrm>
            <a:off x="793535" y="10696309"/>
            <a:ext cx="12158210"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CDF2A4A-0668-47C3-A16D-ED1D086E3260}"/>
              </a:ext>
            </a:extLst>
          </p:cNvPr>
          <p:cNvSpPr/>
          <p:nvPr/>
        </p:nvSpPr>
        <p:spPr>
          <a:xfrm>
            <a:off x="7152640" y="6125617"/>
            <a:ext cx="4897120" cy="742514"/>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723081D-225F-47CC-801C-ACB211ECF063}"/>
              </a:ext>
            </a:extLst>
          </p:cNvPr>
          <p:cNvSpPr/>
          <p:nvPr/>
        </p:nvSpPr>
        <p:spPr>
          <a:xfrm>
            <a:off x="13004165" y="4966389"/>
            <a:ext cx="2632439" cy="1890311"/>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8" name="Audio 97">
            <a:hlinkClick r:id="" action="ppaction://media"/>
            <a:extLst>
              <a:ext uri="{FF2B5EF4-FFF2-40B4-BE49-F238E27FC236}">
                <a16:creationId xmlns:a16="http://schemas.microsoft.com/office/drawing/2014/main" id="{EA16F310-3779-C222-2F81-B6F594F8176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405625" t="-405625" r="-405625" b="-405625"/>
          <a:stretch>
            <a:fillRect/>
          </a:stretch>
        </p:blipFill>
        <p:spPr>
          <a:xfrm>
            <a:off x="12607747" y="8492947"/>
            <a:ext cx="3703320" cy="3703320"/>
          </a:xfrm>
          <a:prstGeom prst="ellipse">
            <a:avLst/>
          </a:prstGeom>
        </p:spPr>
      </p:pic>
    </p:spTree>
    <p:extLst>
      <p:ext uri="{BB962C8B-B14F-4D97-AF65-F5344CB8AC3E}">
        <p14:creationId xmlns:p14="http://schemas.microsoft.com/office/powerpoint/2010/main" val="128999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A32D25-E496-4D5F-AD35-F615F2F24A24}"/>
              </a:ext>
            </a:extLst>
          </p:cNvPr>
          <p:cNvSpPr/>
          <p:nvPr/>
        </p:nvSpPr>
        <p:spPr>
          <a:xfrm>
            <a:off x="6850203" y="584613"/>
            <a:ext cx="2873094" cy="707886"/>
          </a:xfrm>
          <a:prstGeom prst="rect">
            <a:avLst/>
          </a:prstGeom>
        </p:spPr>
        <p:txBody>
          <a:bodyPr wrap="none">
            <a:spAutoFit/>
          </a:bodyPr>
          <a:lstStyle/>
          <a:p>
            <a:pPr lvl="0">
              <a:spcBef>
                <a:spcPct val="20000"/>
              </a:spcBef>
            </a:pPr>
            <a:r>
              <a:rPr lang="en-CA" sz="4000" b="1">
                <a:solidFill>
                  <a:schemeClr val="tx2"/>
                </a:solidFill>
                <a:latin typeface="Arial"/>
                <a:cs typeface="Arial"/>
              </a:rPr>
              <a:t>Study Area</a:t>
            </a:r>
          </a:p>
        </p:txBody>
      </p:sp>
      <p:sp>
        <p:nvSpPr>
          <p:cNvPr id="11" name="Rectangle 10">
            <a:extLst>
              <a:ext uri="{FF2B5EF4-FFF2-40B4-BE49-F238E27FC236}">
                <a16:creationId xmlns:a16="http://schemas.microsoft.com/office/drawing/2014/main" id="{828E0324-59FA-4825-877C-4711299165CE}"/>
              </a:ext>
            </a:extLst>
          </p:cNvPr>
          <p:cNvSpPr/>
          <p:nvPr/>
        </p:nvSpPr>
        <p:spPr>
          <a:xfrm>
            <a:off x="15872530" y="11912025"/>
            <a:ext cx="312906" cy="369332"/>
          </a:xfrm>
          <a:prstGeom prst="rect">
            <a:avLst/>
          </a:prstGeom>
        </p:spPr>
        <p:txBody>
          <a:bodyPr wrap="none">
            <a:spAutoFit/>
          </a:bodyPr>
          <a:lstStyle/>
          <a:p>
            <a:r>
              <a:rPr lang="en-US" sz="1800">
                <a:solidFill>
                  <a:schemeClr val="bg1"/>
                </a:solidFill>
              </a:rPr>
              <a:t>5</a:t>
            </a:r>
          </a:p>
        </p:txBody>
      </p:sp>
      <p:sp>
        <p:nvSpPr>
          <p:cNvPr id="4" name="Rectangle 3">
            <a:extLst>
              <a:ext uri="{FF2B5EF4-FFF2-40B4-BE49-F238E27FC236}">
                <a16:creationId xmlns:a16="http://schemas.microsoft.com/office/drawing/2014/main" id="{B1A92301-7ECF-48FC-8ED0-B508CE1BC5B9}"/>
              </a:ext>
            </a:extLst>
          </p:cNvPr>
          <p:cNvSpPr/>
          <p:nvPr/>
        </p:nvSpPr>
        <p:spPr>
          <a:xfrm>
            <a:off x="618103" y="2258600"/>
            <a:ext cx="6462139" cy="4154984"/>
          </a:xfrm>
          <a:prstGeom prst="rect">
            <a:avLst/>
          </a:prstGeom>
        </p:spPr>
        <p:txBody>
          <a:bodyPr wrap="square">
            <a:spAutoFit/>
          </a:bodyPr>
          <a:lstStyle/>
          <a:p>
            <a:r>
              <a:rPr lang="en-US" sz="2400">
                <a:solidFill>
                  <a:schemeClr val="tx2"/>
                </a:solidFill>
                <a:latin typeface="Arial" panose="020B0604020202020204" pitchFamily="34" charset="0"/>
              </a:rPr>
              <a:t>The Study Area includes:</a:t>
            </a:r>
          </a:p>
          <a:p>
            <a:endParaRPr lang="en-US" sz="2400">
              <a:solidFill>
                <a:schemeClr val="tx2"/>
              </a:solidFill>
              <a:latin typeface="Arial" panose="020B0604020202020204" pitchFamily="34" charset="0"/>
            </a:endParaRPr>
          </a:p>
          <a:p>
            <a:pPr marL="342900" indent="-342900">
              <a:buFont typeface="Arial" panose="020B0604020202020204" pitchFamily="34" charset="0"/>
              <a:buChar char="•"/>
            </a:pPr>
            <a:r>
              <a:rPr lang="en-US" sz="2400">
                <a:solidFill>
                  <a:schemeClr val="tx2"/>
                </a:solidFill>
                <a:latin typeface="Arial" panose="020B0604020202020204" pitchFamily="34" charset="0"/>
              </a:rPr>
              <a:t>Patterson Sideroad Bridge 1: located approximately 160 m west of Duffy’s Lane</a:t>
            </a:r>
          </a:p>
          <a:p>
            <a:pPr marL="342900" indent="-342900">
              <a:buFont typeface="Arial" panose="020B0604020202020204" pitchFamily="34" charset="0"/>
              <a:buChar char="•"/>
            </a:pPr>
            <a:endParaRPr lang="en-US" sz="2400">
              <a:solidFill>
                <a:schemeClr val="tx2"/>
              </a:solidFill>
              <a:latin typeface="Arial" panose="020B0604020202020204" pitchFamily="34" charset="0"/>
            </a:endParaRPr>
          </a:p>
          <a:p>
            <a:pPr marL="342900" indent="-342900">
              <a:buFont typeface="Arial" panose="020B0604020202020204" pitchFamily="34" charset="0"/>
              <a:buChar char="•"/>
            </a:pPr>
            <a:r>
              <a:rPr lang="en-US" sz="2400">
                <a:solidFill>
                  <a:schemeClr val="tx2"/>
                </a:solidFill>
                <a:latin typeface="Arial" panose="020B0604020202020204" pitchFamily="34" charset="0"/>
              </a:rPr>
              <a:t>Patterson Sideroad Bridge 2: located approximately 20 m east of Duffy’s Lane</a:t>
            </a:r>
          </a:p>
          <a:p>
            <a:endParaRPr lang="en-US" sz="2400">
              <a:solidFill>
                <a:schemeClr val="tx2"/>
              </a:solidFill>
              <a:latin typeface="Arial" panose="020B0604020202020204" pitchFamily="34" charset="0"/>
            </a:endParaRPr>
          </a:p>
          <a:p>
            <a:pPr marL="342900" indent="-342900">
              <a:buFont typeface="Arial" panose="020B0604020202020204" pitchFamily="34" charset="0"/>
              <a:buChar char="•"/>
            </a:pPr>
            <a:r>
              <a:rPr lang="en-US" sz="2400">
                <a:solidFill>
                  <a:schemeClr val="tx2"/>
                </a:solidFill>
                <a:latin typeface="Arial" panose="020B0604020202020204" pitchFamily="34" charset="0"/>
              </a:rPr>
              <a:t>Duffy’s Lane Bridge: located approximately 30 m southeast of Patterson Sideroad</a:t>
            </a:r>
          </a:p>
          <a:p>
            <a:endParaRPr lang="en-US" sz="2400">
              <a:solidFill>
                <a:schemeClr val="tx2"/>
              </a:solidFill>
              <a:latin typeface="Arial" panose="020B0604020202020204" pitchFamily="34" charset="0"/>
            </a:endParaRPr>
          </a:p>
        </p:txBody>
      </p:sp>
      <p:sp>
        <p:nvSpPr>
          <p:cNvPr id="2" name="Rectangle 1">
            <a:extLst>
              <a:ext uri="{FF2B5EF4-FFF2-40B4-BE49-F238E27FC236}">
                <a16:creationId xmlns:a16="http://schemas.microsoft.com/office/drawing/2014/main" id="{E7C1EC75-F129-47EF-BE9D-5525A436903F}"/>
              </a:ext>
            </a:extLst>
          </p:cNvPr>
          <p:cNvSpPr/>
          <p:nvPr/>
        </p:nvSpPr>
        <p:spPr>
          <a:xfrm>
            <a:off x="618103" y="7338466"/>
            <a:ext cx="8272977" cy="1646605"/>
          </a:xfrm>
          <a:prstGeom prst="rect">
            <a:avLst/>
          </a:prstGeom>
        </p:spPr>
        <p:txBody>
          <a:bodyPr wrap="square">
            <a:spAutoFit/>
          </a:bodyPr>
          <a:lstStyle/>
          <a:p>
            <a:pPr marL="342900" indent="-342900">
              <a:spcBef>
                <a:spcPts val="600"/>
              </a:spcBef>
              <a:buFont typeface="Arial" panose="020B0604020202020204" pitchFamily="34" charset="0"/>
              <a:buChar char="•"/>
            </a:pPr>
            <a:r>
              <a:rPr lang="en-US" sz="2400">
                <a:solidFill>
                  <a:schemeClr val="tx2"/>
                </a:solidFill>
                <a:latin typeface="Arial" panose="020B0604020202020204" pitchFamily="34" charset="0"/>
              </a:rPr>
              <a:t>Patterson Sideroad is currently a two-lane paved rural collector road with gravel shoulders and roadside drainage ditches.</a:t>
            </a:r>
          </a:p>
          <a:p>
            <a:pPr>
              <a:spcBef>
                <a:spcPts val="600"/>
              </a:spcBef>
            </a:pPr>
            <a:endParaRPr lang="en-US" sz="2400">
              <a:solidFill>
                <a:schemeClr val="tx2"/>
              </a:solidFill>
              <a:latin typeface="Arial" panose="020B0604020202020204" pitchFamily="34" charset="0"/>
            </a:endParaRPr>
          </a:p>
        </p:txBody>
      </p:sp>
      <p:pic>
        <p:nvPicPr>
          <p:cNvPr id="3074" name="Picture 2">
            <a:extLst>
              <a:ext uri="{FF2B5EF4-FFF2-40B4-BE49-F238E27FC236}">
                <a16:creationId xmlns:a16="http://schemas.microsoft.com/office/drawing/2014/main" id="{A78B81D8-2888-4DA0-B466-96176A128D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919" y="1922039"/>
            <a:ext cx="8544209" cy="513999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29F536C-F3FA-419C-83AB-D75559099D61}"/>
              </a:ext>
            </a:extLst>
          </p:cNvPr>
          <p:cNvSpPr/>
          <p:nvPr/>
        </p:nvSpPr>
        <p:spPr>
          <a:xfrm>
            <a:off x="618103" y="10253555"/>
            <a:ext cx="8272976" cy="1200329"/>
          </a:xfrm>
          <a:prstGeom prst="rect">
            <a:avLst/>
          </a:prstGeom>
        </p:spPr>
        <p:txBody>
          <a:bodyPr wrap="square">
            <a:spAutoFit/>
          </a:bodyPr>
          <a:lstStyle/>
          <a:p>
            <a:pPr marL="342900" indent="-342900">
              <a:buFont typeface="Arial" panose="020B0604020202020204" pitchFamily="34" charset="0"/>
              <a:buChar char="•"/>
            </a:pPr>
            <a:r>
              <a:rPr lang="en-US" sz="2400" dirty="0">
                <a:solidFill>
                  <a:schemeClr val="tx2"/>
                </a:solidFill>
                <a:latin typeface="Arial" panose="020B0604020202020204" pitchFamily="34" charset="0"/>
              </a:rPr>
              <a:t>Patterson Bridge 1 and Duffy’s Lane Bridge cross the same tributary of the Humber River. Patterson Bridge 2 crosses the Humber River. </a:t>
            </a:r>
          </a:p>
        </p:txBody>
      </p:sp>
      <p:sp>
        <p:nvSpPr>
          <p:cNvPr id="7" name="Rectangle 6">
            <a:extLst>
              <a:ext uri="{FF2B5EF4-FFF2-40B4-BE49-F238E27FC236}">
                <a16:creationId xmlns:a16="http://schemas.microsoft.com/office/drawing/2014/main" id="{EB73B0B4-6E7C-46E4-9A12-CAECFA4B4EDC}"/>
              </a:ext>
            </a:extLst>
          </p:cNvPr>
          <p:cNvSpPr/>
          <p:nvPr/>
        </p:nvSpPr>
        <p:spPr>
          <a:xfrm>
            <a:off x="618103" y="8611345"/>
            <a:ext cx="7883870" cy="1569660"/>
          </a:xfrm>
          <a:prstGeom prst="rect">
            <a:avLst/>
          </a:prstGeom>
        </p:spPr>
        <p:txBody>
          <a:bodyPr wrap="square">
            <a:spAutoFit/>
          </a:bodyPr>
          <a:lstStyle/>
          <a:p>
            <a:pPr marL="342900" indent="-342900">
              <a:spcBef>
                <a:spcPts val="600"/>
              </a:spcBef>
              <a:buFont typeface="Arial" panose="020B0604020202020204" pitchFamily="34" charset="0"/>
              <a:buChar char="•"/>
            </a:pPr>
            <a:r>
              <a:rPr lang="en-US" sz="2400" dirty="0">
                <a:solidFill>
                  <a:schemeClr val="tx2"/>
                </a:solidFill>
                <a:latin typeface="Arial" panose="020B0604020202020204" pitchFamily="34" charset="0"/>
              </a:rPr>
              <a:t>Duffy’s Lane south of Patterson Sideroad serves as a secondary entrance to the Albion Hills Conservation Park and one residential property. It is a “No Exit” roadway.</a:t>
            </a:r>
            <a:endParaRPr lang="en-US" sz="2400" dirty="0">
              <a:solidFill>
                <a:schemeClr val="tx2"/>
              </a:solidFill>
            </a:endParaRPr>
          </a:p>
        </p:txBody>
      </p:sp>
      <p:sp>
        <p:nvSpPr>
          <p:cNvPr id="8" name="Rectangle 7">
            <a:extLst>
              <a:ext uri="{FF2B5EF4-FFF2-40B4-BE49-F238E27FC236}">
                <a16:creationId xmlns:a16="http://schemas.microsoft.com/office/drawing/2014/main" id="{B849662E-C680-4795-86B2-DF4042C2275D}"/>
              </a:ext>
            </a:extLst>
          </p:cNvPr>
          <p:cNvSpPr/>
          <p:nvPr/>
        </p:nvSpPr>
        <p:spPr>
          <a:xfrm>
            <a:off x="8635671" y="7338466"/>
            <a:ext cx="7864313" cy="830997"/>
          </a:xfrm>
          <a:prstGeom prst="rect">
            <a:avLst/>
          </a:prstGeom>
        </p:spPr>
        <p:txBody>
          <a:bodyPr wrap="square">
            <a:spAutoFit/>
          </a:bodyPr>
          <a:lstStyle/>
          <a:p>
            <a:pPr marL="342900" indent="-342900">
              <a:spcBef>
                <a:spcPts val="600"/>
              </a:spcBef>
              <a:buFont typeface="Arial" panose="020B0604020202020204" pitchFamily="34" charset="0"/>
              <a:buChar char="•"/>
            </a:pPr>
            <a:r>
              <a:rPr lang="en-US" sz="2400">
                <a:solidFill>
                  <a:schemeClr val="tx2"/>
                </a:solidFill>
                <a:latin typeface="Arial" panose="020B0604020202020204" pitchFamily="34" charset="0"/>
              </a:rPr>
              <a:t>Adjacent lands include rural residential properties, conservation lands and wooded areas</a:t>
            </a:r>
          </a:p>
        </p:txBody>
      </p:sp>
      <p:sp>
        <p:nvSpPr>
          <p:cNvPr id="9" name="Rectangle 8">
            <a:extLst>
              <a:ext uri="{FF2B5EF4-FFF2-40B4-BE49-F238E27FC236}">
                <a16:creationId xmlns:a16="http://schemas.microsoft.com/office/drawing/2014/main" id="{9DB10064-A966-41FF-A876-CEAE8770BF2D}"/>
              </a:ext>
            </a:extLst>
          </p:cNvPr>
          <p:cNvSpPr/>
          <p:nvPr/>
        </p:nvSpPr>
        <p:spPr>
          <a:xfrm>
            <a:off x="8635671" y="8615229"/>
            <a:ext cx="7685952" cy="1200329"/>
          </a:xfrm>
          <a:prstGeom prst="rect">
            <a:avLst/>
          </a:prstGeom>
        </p:spPr>
        <p:txBody>
          <a:bodyPr wrap="square">
            <a:spAutoFit/>
          </a:bodyPr>
          <a:lstStyle/>
          <a:p>
            <a:pPr marL="342900" indent="-342900">
              <a:buFont typeface="Arial" panose="020B0604020202020204" pitchFamily="34" charset="0"/>
              <a:buChar char="•"/>
            </a:pPr>
            <a:r>
              <a:rPr lang="en-US" sz="2400">
                <a:solidFill>
                  <a:schemeClr val="tx2"/>
                </a:solidFill>
                <a:latin typeface="Arial" panose="020B0604020202020204" pitchFamily="34" charset="0"/>
              </a:rPr>
              <a:t>The Caledon Trailway Path is located northwest of the Study Area. </a:t>
            </a:r>
          </a:p>
          <a:p>
            <a:pPr marL="342900" indent="-342900">
              <a:buFont typeface="Arial" panose="020B0604020202020204" pitchFamily="34" charset="0"/>
              <a:buChar char="•"/>
            </a:pPr>
            <a:endParaRPr lang="en-US" sz="2400">
              <a:solidFill>
                <a:schemeClr val="tx2"/>
              </a:solidFill>
              <a:latin typeface="Arial" panose="020B0604020202020204" pitchFamily="34" charset="0"/>
            </a:endParaRPr>
          </a:p>
        </p:txBody>
      </p:sp>
      <p:sp>
        <p:nvSpPr>
          <p:cNvPr id="5" name="TextBox 4">
            <a:extLst>
              <a:ext uri="{FF2B5EF4-FFF2-40B4-BE49-F238E27FC236}">
                <a16:creationId xmlns:a16="http://schemas.microsoft.com/office/drawing/2014/main" id="{D86A3F9A-804A-4C64-AC00-D40AD6F9058E}"/>
              </a:ext>
            </a:extLst>
          </p:cNvPr>
          <p:cNvSpPr txBox="1"/>
          <p:nvPr/>
        </p:nvSpPr>
        <p:spPr>
          <a:xfrm>
            <a:off x="8636452" y="10181005"/>
            <a:ext cx="7294357" cy="1308050"/>
          </a:xfrm>
          <a:prstGeom prst="rect">
            <a:avLst/>
          </a:prstGeom>
          <a:noFill/>
        </p:spPr>
        <p:txBody>
          <a:bodyPr wrap="square" rtlCol="0">
            <a:spAutoFit/>
          </a:bodyPr>
          <a:lstStyle/>
          <a:p>
            <a:pPr marL="457200" indent="-457200">
              <a:buFont typeface="Arial" panose="020B0604020202020204" pitchFamily="34" charset="0"/>
              <a:buChar char="•"/>
            </a:pPr>
            <a:r>
              <a:rPr lang="en-US" sz="2400">
                <a:solidFill>
                  <a:schemeClr val="tx2"/>
                </a:solidFill>
                <a:latin typeface="Arial" panose="020B0604020202020204" pitchFamily="34" charset="0"/>
              </a:rPr>
              <a:t>The Village of Palgrave is located to the northeast of the Study Area.</a:t>
            </a:r>
            <a:endParaRPr lang="en-US" sz="2400"/>
          </a:p>
          <a:p>
            <a:endParaRPr lang="en-US"/>
          </a:p>
        </p:txBody>
      </p:sp>
      <p:sp>
        <p:nvSpPr>
          <p:cNvPr id="10" name="TextBox 9">
            <a:extLst>
              <a:ext uri="{FF2B5EF4-FFF2-40B4-BE49-F238E27FC236}">
                <a16:creationId xmlns:a16="http://schemas.microsoft.com/office/drawing/2014/main" id="{00FF1366-451E-426D-9480-C0F888B13198}"/>
              </a:ext>
            </a:extLst>
          </p:cNvPr>
          <p:cNvSpPr txBox="1"/>
          <p:nvPr/>
        </p:nvSpPr>
        <p:spPr>
          <a:xfrm>
            <a:off x="5274129" y="2906486"/>
            <a:ext cx="184731" cy="569387"/>
          </a:xfrm>
          <a:prstGeom prst="rect">
            <a:avLst/>
          </a:prstGeom>
          <a:noFill/>
        </p:spPr>
        <p:txBody>
          <a:bodyPr wrap="none" rtlCol="0">
            <a:spAutoFit/>
          </a:bodyPr>
          <a:lstStyle/>
          <a:p>
            <a:endParaRPr lang="en-US"/>
          </a:p>
        </p:txBody>
      </p:sp>
      <p:cxnSp>
        <p:nvCxnSpPr>
          <p:cNvPr id="13" name="Straight Connector 12">
            <a:extLst>
              <a:ext uri="{FF2B5EF4-FFF2-40B4-BE49-F238E27FC236}">
                <a16:creationId xmlns:a16="http://schemas.microsoft.com/office/drawing/2014/main" id="{4E388FC6-8D33-4B9A-808A-3055C47ED98D}"/>
              </a:ext>
            </a:extLst>
          </p:cNvPr>
          <p:cNvCxnSpPr>
            <a:cxnSpLocks/>
          </p:cNvCxnSpPr>
          <p:nvPr/>
        </p:nvCxnSpPr>
        <p:spPr>
          <a:xfrm>
            <a:off x="979714" y="7196279"/>
            <a:ext cx="14892816" cy="0"/>
          </a:xfrm>
          <a:prstGeom prst="line">
            <a:avLst/>
          </a:prstGeom>
        </p:spPr>
        <p:style>
          <a:lnRef idx="1">
            <a:schemeClr val="accent1"/>
          </a:lnRef>
          <a:fillRef idx="0">
            <a:schemeClr val="accent1"/>
          </a:fillRef>
          <a:effectRef idx="0">
            <a:schemeClr val="accent1"/>
          </a:effectRef>
          <a:fontRef idx="minor">
            <a:schemeClr val="tx1"/>
          </a:fontRef>
        </p:style>
      </p:cxnSp>
      <p:pic>
        <p:nvPicPr>
          <p:cNvPr id="54" name="Audio 53">
            <a:hlinkClick r:id="" action="ppaction://media"/>
            <a:extLst>
              <a:ext uri="{FF2B5EF4-FFF2-40B4-BE49-F238E27FC236}">
                <a16:creationId xmlns:a16="http://schemas.microsoft.com/office/drawing/2014/main" id="{D766654B-4297-5191-52A8-A475797FB46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405625" t="-405625" r="-405625" b="-405625"/>
          <a:stretch>
            <a:fillRect/>
          </a:stretch>
        </p:blipFill>
        <p:spPr>
          <a:xfrm>
            <a:off x="12607747" y="8492947"/>
            <a:ext cx="3703320" cy="3703320"/>
          </a:xfrm>
          <a:prstGeom prst="ellipse">
            <a:avLst/>
          </a:prstGeom>
        </p:spPr>
      </p:pic>
    </p:spTree>
    <p:extLst>
      <p:ext uri="{BB962C8B-B14F-4D97-AF65-F5344CB8AC3E}">
        <p14:creationId xmlns:p14="http://schemas.microsoft.com/office/powerpoint/2010/main" val="59063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9FB6ECD-32BE-46A6-B032-D74019EEECFD}"/>
              </a:ext>
            </a:extLst>
          </p:cNvPr>
          <p:cNvSpPr txBox="1">
            <a:spLocks/>
          </p:cNvSpPr>
          <p:nvPr/>
        </p:nvSpPr>
        <p:spPr>
          <a:xfrm>
            <a:off x="1032510" y="643890"/>
            <a:ext cx="14813280" cy="1200150"/>
          </a:xfrm>
          <a:prstGeom prst="rect">
            <a:avLst/>
          </a:prstGeom>
        </p:spPr>
        <p:txBody>
          <a:bodyPr>
            <a:normAutofit/>
          </a:bodyPr>
          <a:lstStyle>
            <a:lvl1pPr algn="ctr" defTabSz="1645920" rtl="0" eaLnBrk="1" latinLnBrk="0" hangingPunct="1">
              <a:spcBef>
                <a:spcPct val="0"/>
              </a:spcBef>
              <a:buNone/>
              <a:defRPr sz="6480" b="1" kern="1200" baseline="0">
                <a:solidFill>
                  <a:srgbClr val="004987"/>
                </a:solidFill>
                <a:latin typeface="+mj-lt"/>
                <a:ea typeface="+mj-ea"/>
                <a:cs typeface="+mj-cs"/>
              </a:defRPr>
            </a:lvl1pPr>
          </a:lstStyle>
          <a:p>
            <a:r>
              <a:rPr lang="en-US" sz="4000" dirty="0">
                <a:solidFill>
                  <a:schemeClr val="tx2"/>
                </a:solidFill>
                <a:latin typeface="Arial"/>
                <a:ea typeface="+mn-ea"/>
                <a:cs typeface="Arial"/>
              </a:rPr>
              <a:t>Patterson Sideroad Bridge 1</a:t>
            </a:r>
          </a:p>
        </p:txBody>
      </p:sp>
      <p:sp>
        <p:nvSpPr>
          <p:cNvPr id="10" name="Rectangle 9">
            <a:extLst>
              <a:ext uri="{FF2B5EF4-FFF2-40B4-BE49-F238E27FC236}">
                <a16:creationId xmlns:a16="http://schemas.microsoft.com/office/drawing/2014/main" id="{3F44DAE0-0664-4B31-8500-150221E538CF}"/>
              </a:ext>
            </a:extLst>
          </p:cNvPr>
          <p:cNvSpPr/>
          <p:nvPr/>
        </p:nvSpPr>
        <p:spPr>
          <a:xfrm>
            <a:off x="1" y="1961376"/>
            <a:ext cx="16382696" cy="2316083"/>
          </a:xfrm>
          <a:prstGeom prst="rect">
            <a:avLst/>
          </a:prstGeom>
        </p:spPr>
        <p:txBody>
          <a:bodyPr wrap="square" anchor="t">
            <a:spAutoFit/>
          </a:bodyPr>
          <a:lstStyle/>
          <a:p>
            <a:pPr>
              <a:lnSpc>
                <a:spcPct val="114000"/>
              </a:lnSpc>
              <a:spcAft>
                <a:spcPts val="600"/>
              </a:spcAft>
            </a:pPr>
            <a:r>
              <a:rPr lang="en-US" sz="2400" dirty="0">
                <a:solidFill>
                  <a:schemeClr val="tx2"/>
                </a:solidFill>
                <a:latin typeface="Arial" panose="020B0604020202020204" pitchFamily="34" charset="0"/>
                <a:cs typeface="Arial" panose="020B0604020202020204" pitchFamily="34" charset="0"/>
              </a:rPr>
              <a:t>The existing bridge is a narrow 2-lane, cast-in-place concrete T Beam structure.  The bridge has a 7.0 m (+/-) span, an overall structure width of 7.4 m (+/-) and a 6.4 m driving platform width between concrete barriers.  The bridge is located </a:t>
            </a:r>
            <a:r>
              <a:rPr lang="en-CA" sz="2400" dirty="0">
                <a:solidFill>
                  <a:schemeClr val="tx2"/>
                </a:solidFill>
                <a:latin typeface="Arial" panose="020B0604020202020204" pitchFamily="34" charset="0"/>
                <a:cs typeface="Arial" panose="020B0604020202020204" pitchFamily="34" charset="0"/>
              </a:rPr>
              <a:t>over a tributary of the Humber River on Patterson Side Road, 160 m west of Duffy’s Lane.</a:t>
            </a:r>
          </a:p>
          <a:p>
            <a:pPr>
              <a:lnSpc>
                <a:spcPct val="114000"/>
              </a:lnSpc>
              <a:spcAft>
                <a:spcPts val="600"/>
              </a:spcAft>
            </a:pPr>
            <a:endParaRPr lang="en-US" sz="2400" dirty="0">
              <a:solidFill>
                <a:schemeClr val="tx2"/>
              </a:solidFill>
              <a:highlight>
                <a:srgbClr val="FFFF00"/>
              </a:highlight>
              <a:latin typeface="Arial" panose="020B0604020202020204" pitchFamily="34" charset="0"/>
              <a:cs typeface="Arial" panose="020B0604020202020204" pitchFamily="34" charset="0"/>
            </a:endParaRPr>
          </a:p>
          <a:p>
            <a:pPr>
              <a:lnSpc>
                <a:spcPct val="114000"/>
              </a:lnSpc>
              <a:spcAft>
                <a:spcPts val="600"/>
              </a:spcAft>
            </a:pPr>
            <a:r>
              <a:rPr lang="en-US" sz="2400" dirty="0">
                <a:solidFill>
                  <a:schemeClr val="tx2"/>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621C4F1D-ACED-4655-84E2-EACC06EFBAE9}"/>
              </a:ext>
            </a:extLst>
          </p:cNvPr>
          <p:cNvSpPr/>
          <p:nvPr/>
        </p:nvSpPr>
        <p:spPr>
          <a:xfrm>
            <a:off x="234009" y="3609487"/>
            <a:ext cx="7227812" cy="7676012"/>
          </a:xfrm>
          <a:prstGeom prst="rect">
            <a:avLst/>
          </a:prstGeom>
        </p:spPr>
        <p:txBody>
          <a:bodyPr wrap="square">
            <a:spAutoFit/>
          </a:bodyPr>
          <a:lstStyle/>
          <a:p>
            <a:pPr lvl="0">
              <a:lnSpc>
                <a:spcPct val="114000"/>
              </a:lnSpc>
              <a:spcAft>
                <a:spcPts val="600"/>
              </a:spcAft>
            </a:pPr>
            <a:r>
              <a:rPr lang="en-US" sz="2400" b="1" dirty="0">
                <a:solidFill>
                  <a:srgbClr val="1F497D"/>
                </a:solidFill>
                <a:latin typeface="Arial" panose="020B0604020202020204" pitchFamily="34" charset="0"/>
                <a:cs typeface="Arial" panose="020B0604020202020204" pitchFamily="34" charset="0"/>
              </a:rPr>
              <a:t>Physical Condition:</a:t>
            </a:r>
          </a:p>
          <a:p>
            <a:pPr marL="342900" lvl="0" indent="-342900">
              <a:lnSpc>
                <a:spcPct val="114000"/>
              </a:lnSpc>
              <a:spcAft>
                <a:spcPts val="600"/>
              </a:spcAft>
              <a:buFont typeface="Arial" panose="020B0604020202020204" pitchFamily="34" charset="0"/>
              <a:buChar char="•"/>
            </a:pPr>
            <a:r>
              <a:rPr lang="en-US" sz="2400" dirty="0">
                <a:solidFill>
                  <a:srgbClr val="1F497D"/>
                </a:solidFill>
                <a:latin typeface="Arial" panose="020B0604020202020204" pitchFamily="34" charset="0"/>
                <a:cs typeface="Arial" panose="020B0604020202020204" pitchFamily="34" charset="0"/>
              </a:rPr>
              <a:t>Age: Unknown, estimated to be circa 1950s. </a:t>
            </a:r>
          </a:p>
          <a:p>
            <a:pPr marL="342900" lvl="0" indent="-342900">
              <a:lnSpc>
                <a:spcPct val="114000"/>
              </a:lnSpc>
              <a:spcAft>
                <a:spcPts val="600"/>
              </a:spcAft>
              <a:buFont typeface="Arial" panose="020B0604020202020204" pitchFamily="34" charset="0"/>
              <a:buChar char="•"/>
            </a:pPr>
            <a:r>
              <a:rPr lang="en-US" sz="2400" dirty="0">
                <a:solidFill>
                  <a:srgbClr val="1F497D"/>
                </a:solidFill>
                <a:latin typeface="Arial" panose="020B0604020202020204" pitchFamily="34" charset="0"/>
                <a:cs typeface="Arial" panose="020B0604020202020204" pitchFamily="34" charset="0"/>
              </a:rPr>
              <a:t>Rehabilitation at unknown date. Barrier removed and curb height increased.  Curb-mounted guiderail constructed. Fill above structure increased from 200 mm to 500-700 mm. </a:t>
            </a:r>
          </a:p>
          <a:p>
            <a:pPr marL="342900" indent="-342900">
              <a:lnSpc>
                <a:spcPct val="114000"/>
              </a:lnSpc>
              <a:spcAft>
                <a:spcPts val="600"/>
              </a:spcAft>
              <a:buFont typeface="Arial" panose="020B0604020202020204" pitchFamily="34" charset="0"/>
              <a:buChar char="•"/>
            </a:pPr>
            <a:r>
              <a:rPr lang="en-US" sz="2400" dirty="0">
                <a:solidFill>
                  <a:srgbClr val="1F497D"/>
                </a:solidFill>
                <a:latin typeface="Arial" panose="020B0604020202020204" pitchFamily="34" charset="0"/>
                <a:cs typeface="Arial" panose="020B0604020202020204" pitchFamily="34" charset="0"/>
              </a:rPr>
              <a:t>Structure likely not designed for current truck loading or additional fill and may require load limits if not replaced.  </a:t>
            </a:r>
          </a:p>
          <a:p>
            <a:pPr marL="342900" lvl="0" indent="-342900">
              <a:lnSpc>
                <a:spcPct val="114000"/>
              </a:lnSpc>
              <a:spcAft>
                <a:spcPts val="600"/>
              </a:spcAft>
              <a:buFont typeface="Arial" panose="020B0604020202020204" pitchFamily="34" charset="0"/>
              <a:buChar char="•"/>
            </a:pPr>
            <a:r>
              <a:rPr lang="en-US" sz="2400" dirty="0">
                <a:solidFill>
                  <a:srgbClr val="1F497D"/>
                </a:solidFill>
                <a:latin typeface="Arial" panose="020B0604020202020204" pitchFamily="34" charset="0"/>
                <a:cs typeface="Arial" panose="020B0604020202020204" pitchFamily="34" charset="0"/>
              </a:rPr>
              <a:t>Structure is in fair physical condition overall, with localized moderate to severe defects (wet areas, </a:t>
            </a:r>
            <a:r>
              <a:rPr lang="en-US" sz="2400" dirty="0" err="1">
                <a:solidFill>
                  <a:srgbClr val="1F497D"/>
                </a:solidFill>
                <a:latin typeface="Arial" panose="020B0604020202020204" pitchFamily="34" charset="0"/>
                <a:cs typeface="Arial" panose="020B0604020202020204" pitchFamily="34" charset="0"/>
              </a:rPr>
              <a:t>delaminations</a:t>
            </a:r>
            <a:r>
              <a:rPr lang="en-US" sz="2400" dirty="0">
                <a:solidFill>
                  <a:srgbClr val="1F497D"/>
                </a:solidFill>
                <a:latin typeface="Arial" panose="020B0604020202020204" pitchFamily="34" charset="0"/>
                <a:cs typeface="Arial" panose="020B0604020202020204" pitchFamily="34" charset="0"/>
              </a:rPr>
              <a:t>, spalls, etc.) on abutments, wingwalls and soffit. </a:t>
            </a:r>
          </a:p>
          <a:p>
            <a:pPr marL="342900" lvl="0" indent="-342900">
              <a:lnSpc>
                <a:spcPct val="114000"/>
              </a:lnSpc>
              <a:spcAft>
                <a:spcPts val="600"/>
              </a:spcAft>
              <a:buFont typeface="Arial" panose="020B0604020202020204" pitchFamily="34" charset="0"/>
              <a:buChar char="•"/>
            </a:pPr>
            <a:r>
              <a:rPr lang="en-US" sz="2400" dirty="0">
                <a:solidFill>
                  <a:srgbClr val="1F497D"/>
                </a:solidFill>
                <a:latin typeface="Arial" panose="020B0604020202020204" pitchFamily="34" charset="0"/>
                <a:cs typeface="Arial" panose="020B0604020202020204" pitchFamily="34" charset="0"/>
              </a:rPr>
              <a:t>Noted physical defects at the structure could be repaired as part of a major rehabilitation of the bridge by completing concrete patch repairs.</a:t>
            </a:r>
          </a:p>
          <a:p>
            <a:pPr marL="342900" lvl="0" indent="-342900">
              <a:lnSpc>
                <a:spcPct val="114000"/>
              </a:lnSpc>
              <a:spcAft>
                <a:spcPts val="600"/>
              </a:spcAft>
              <a:buFont typeface="Arial" panose="020B0604020202020204" pitchFamily="34" charset="0"/>
              <a:buChar char="•"/>
            </a:pPr>
            <a:r>
              <a:rPr lang="en-US" sz="2400" dirty="0">
                <a:solidFill>
                  <a:srgbClr val="1F497D"/>
                </a:solidFill>
                <a:latin typeface="Arial" panose="020B0604020202020204" pitchFamily="34" charset="0"/>
                <a:cs typeface="Arial" panose="020B0604020202020204" pitchFamily="34" charset="0"/>
              </a:rPr>
              <a:t>Structure is not well aligned with the watercourse.</a:t>
            </a:r>
          </a:p>
        </p:txBody>
      </p:sp>
      <p:pic>
        <p:nvPicPr>
          <p:cNvPr id="5" name="Picture 4">
            <a:extLst>
              <a:ext uri="{FF2B5EF4-FFF2-40B4-BE49-F238E27FC236}">
                <a16:creationId xmlns:a16="http://schemas.microsoft.com/office/drawing/2014/main" id="{3D3862E9-09E9-4A16-882A-88AD2BF6E598}"/>
              </a:ext>
            </a:extLst>
          </p:cNvPr>
          <p:cNvPicPr preferRelativeResize="0">
            <a:picLocks/>
          </p:cNvPicPr>
          <p:nvPr/>
        </p:nvPicPr>
        <p:blipFill>
          <a:blip r:embed="rId5"/>
          <a:stretch>
            <a:fillRect/>
          </a:stretch>
        </p:blipFill>
        <p:spPr>
          <a:xfrm>
            <a:off x="7439108" y="7569915"/>
            <a:ext cx="4270248" cy="3200400"/>
          </a:xfrm>
          <a:prstGeom prst="rect">
            <a:avLst/>
          </a:prstGeom>
        </p:spPr>
      </p:pic>
      <p:sp>
        <p:nvSpPr>
          <p:cNvPr id="7" name="TextBox 6">
            <a:extLst>
              <a:ext uri="{FF2B5EF4-FFF2-40B4-BE49-F238E27FC236}">
                <a16:creationId xmlns:a16="http://schemas.microsoft.com/office/drawing/2014/main" id="{161FE837-83B5-48C8-ABE3-0A5118E2177C}"/>
              </a:ext>
            </a:extLst>
          </p:cNvPr>
          <p:cNvSpPr txBox="1"/>
          <p:nvPr/>
        </p:nvSpPr>
        <p:spPr>
          <a:xfrm>
            <a:off x="8229600" y="7056020"/>
            <a:ext cx="2525485" cy="400110"/>
          </a:xfrm>
          <a:prstGeom prst="rect">
            <a:avLst/>
          </a:prstGeom>
          <a:noFill/>
        </p:spPr>
        <p:txBody>
          <a:bodyPr wrap="square" rtlCol="0">
            <a:spAutoFit/>
          </a:bodyPr>
          <a:lstStyle/>
          <a:p>
            <a:r>
              <a:rPr lang="en-US" sz="2000" b="1">
                <a:solidFill>
                  <a:srgbClr val="0070C0"/>
                </a:solidFill>
              </a:rPr>
              <a:t>Spalls on Wingwall</a:t>
            </a:r>
          </a:p>
        </p:txBody>
      </p:sp>
      <p:sp>
        <p:nvSpPr>
          <p:cNvPr id="12" name="TextBox 11">
            <a:extLst>
              <a:ext uri="{FF2B5EF4-FFF2-40B4-BE49-F238E27FC236}">
                <a16:creationId xmlns:a16="http://schemas.microsoft.com/office/drawing/2014/main" id="{0F681364-B0A4-43AE-ADEF-C49711A30A35}"/>
              </a:ext>
            </a:extLst>
          </p:cNvPr>
          <p:cNvSpPr txBox="1"/>
          <p:nvPr/>
        </p:nvSpPr>
        <p:spPr>
          <a:xfrm>
            <a:off x="7984670" y="10770315"/>
            <a:ext cx="3015343" cy="400110"/>
          </a:xfrm>
          <a:prstGeom prst="rect">
            <a:avLst/>
          </a:prstGeom>
          <a:noFill/>
        </p:spPr>
        <p:txBody>
          <a:bodyPr wrap="square" rtlCol="0">
            <a:spAutoFit/>
          </a:bodyPr>
          <a:lstStyle/>
          <a:p>
            <a:r>
              <a:rPr lang="en-US" sz="2000" b="1">
                <a:solidFill>
                  <a:srgbClr val="0070C0"/>
                </a:solidFill>
              </a:rPr>
              <a:t>Delamination on Soffit</a:t>
            </a:r>
          </a:p>
        </p:txBody>
      </p:sp>
      <p:pic>
        <p:nvPicPr>
          <p:cNvPr id="14" name="Picture 13">
            <a:extLst>
              <a:ext uri="{FF2B5EF4-FFF2-40B4-BE49-F238E27FC236}">
                <a16:creationId xmlns:a16="http://schemas.microsoft.com/office/drawing/2014/main" id="{D10A799F-43B1-42A4-9EE2-66BC36704DCD}"/>
              </a:ext>
            </a:extLst>
          </p:cNvPr>
          <p:cNvPicPr>
            <a:picLocks noChangeAspect="1"/>
          </p:cNvPicPr>
          <p:nvPr/>
        </p:nvPicPr>
        <p:blipFill>
          <a:blip r:embed="rId6"/>
          <a:stretch>
            <a:fillRect/>
          </a:stretch>
        </p:blipFill>
        <p:spPr>
          <a:xfrm>
            <a:off x="7439107" y="3851679"/>
            <a:ext cx="4268549" cy="3200400"/>
          </a:xfrm>
          <a:prstGeom prst="rect">
            <a:avLst/>
          </a:prstGeom>
        </p:spPr>
      </p:pic>
      <p:pic>
        <p:nvPicPr>
          <p:cNvPr id="15" name="Picture 14">
            <a:extLst>
              <a:ext uri="{FF2B5EF4-FFF2-40B4-BE49-F238E27FC236}">
                <a16:creationId xmlns:a16="http://schemas.microsoft.com/office/drawing/2014/main" id="{65B5B203-E267-4C26-86E0-5DD6FAF2AE26}"/>
              </a:ext>
            </a:extLst>
          </p:cNvPr>
          <p:cNvPicPr>
            <a:picLocks noChangeAspect="1"/>
          </p:cNvPicPr>
          <p:nvPr/>
        </p:nvPicPr>
        <p:blipFill>
          <a:blip r:embed="rId7"/>
          <a:stretch>
            <a:fillRect/>
          </a:stretch>
        </p:blipFill>
        <p:spPr>
          <a:xfrm>
            <a:off x="11962720" y="3851679"/>
            <a:ext cx="4268549" cy="3200400"/>
          </a:xfrm>
          <a:prstGeom prst="rect">
            <a:avLst/>
          </a:prstGeom>
        </p:spPr>
      </p:pic>
      <p:pic>
        <p:nvPicPr>
          <p:cNvPr id="16" name="Picture 15">
            <a:extLst>
              <a:ext uri="{FF2B5EF4-FFF2-40B4-BE49-F238E27FC236}">
                <a16:creationId xmlns:a16="http://schemas.microsoft.com/office/drawing/2014/main" id="{B17E1559-5CFE-42D7-BF08-D095553ED78F}"/>
              </a:ext>
            </a:extLst>
          </p:cNvPr>
          <p:cNvPicPr>
            <a:picLocks noChangeAspect="1"/>
          </p:cNvPicPr>
          <p:nvPr/>
        </p:nvPicPr>
        <p:blipFill>
          <a:blip r:embed="rId8"/>
          <a:stretch>
            <a:fillRect/>
          </a:stretch>
        </p:blipFill>
        <p:spPr>
          <a:xfrm>
            <a:off x="11962730" y="7569915"/>
            <a:ext cx="4268538" cy="3200400"/>
          </a:xfrm>
          <a:prstGeom prst="rect">
            <a:avLst/>
          </a:prstGeom>
        </p:spPr>
      </p:pic>
      <p:sp>
        <p:nvSpPr>
          <p:cNvPr id="17" name="TextBox 16">
            <a:extLst>
              <a:ext uri="{FF2B5EF4-FFF2-40B4-BE49-F238E27FC236}">
                <a16:creationId xmlns:a16="http://schemas.microsoft.com/office/drawing/2014/main" id="{D87F3DD7-8DB7-453D-8BC9-60D25CFA7F65}"/>
              </a:ext>
            </a:extLst>
          </p:cNvPr>
          <p:cNvSpPr txBox="1"/>
          <p:nvPr/>
        </p:nvSpPr>
        <p:spPr>
          <a:xfrm>
            <a:off x="12775492" y="7047383"/>
            <a:ext cx="2643003" cy="400110"/>
          </a:xfrm>
          <a:prstGeom prst="rect">
            <a:avLst/>
          </a:prstGeom>
          <a:noFill/>
        </p:spPr>
        <p:txBody>
          <a:bodyPr wrap="square" rtlCol="0">
            <a:spAutoFit/>
          </a:bodyPr>
          <a:lstStyle/>
          <a:p>
            <a:r>
              <a:rPr lang="en-US" sz="2000" b="1">
                <a:solidFill>
                  <a:srgbClr val="0070C0"/>
                </a:solidFill>
              </a:rPr>
              <a:t>Spalls on Abutment</a:t>
            </a:r>
          </a:p>
        </p:txBody>
      </p:sp>
      <p:sp>
        <p:nvSpPr>
          <p:cNvPr id="18" name="TextBox 17">
            <a:extLst>
              <a:ext uri="{FF2B5EF4-FFF2-40B4-BE49-F238E27FC236}">
                <a16:creationId xmlns:a16="http://schemas.microsoft.com/office/drawing/2014/main" id="{B861EECC-9C67-4749-9DEB-8C97F1CC554D}"/>
              </a:ext>
            </a:extLst>
          </p:cNvPr>
          <p:cNvSpPr txBox="1"/>
          <p:nvPr/>
        </p:nvSpPr>
        <p:spPr>
          <a:xfrm>
            <a:off x="12893010" y="10770315"/>
            <a:ext cx="2525485" cy="400110"/>
          </a:xfrm>
          <a:prstGeom prst="rect">
            <a:avLst/>
          </a:prstGeom>
          <a:noFill/>
        </p:spPr>
        <p:txBody>
          <a:bodyPr wrap="square" rtlCol="0">
            <a:spAutoFit/>
          </a:bodyPr>
          <a:lstStyle/>
          <a:p>
            <a:r>
              <a:rPr lang="en-US" sz="2000" b="1">
                <a:solidFill>
                  <a:srgbClr val="0070C0"/>
                </a:solidFill>
              </a:rPr>
              <a:t>Scour at Footing</a:t>
            </a:r>
          </a:p>
        </p:txBody>
      </p:sp>
      <p:pic>
        <p:nvPicPr>
          <p:cNvPr id="31" name="Audio 30">
            <a:hlinkClick r:id="" action="ppaction://media"/>
            <a:extLst>
              <a:ext uri="{FF2B5EF4-FFF2-40B4-BE49-F238E27FC236}">
                <a16:creationId xmlns:a16="http://schemas.microsoft.com/office/drawing/2014/main" id="{A0BC898B-7466-D12A-DB7D-87A96821CD08}"/>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405625" t="-405625" r="-405625" b="-405625"/>
          <a:stretch>
            <a:fillRect/>
          </a:stretch>
        </p:blipFill>
        <p:spPr>
          <a:xfrm>
            <a:off x="12607747" y="8492947"/>
            <a:ext cx="3703320" cy="3703320"/>
          </a:xfrm>
          <a:prstGeom prst="ellipse">
            <a:avLst/>
          </a:prstGeom>
        </p:spPr>
      </p:pic>
    </p:spTree>
    <p:extLst>
      <p:ext uri="{BB962C8B-B14F-4D97-AF65-F5344CB8AC3E}">
        <p14:creationId xmlns:p14="http://schemas.microsoft.com/office/powerpoint/2010/main" val="3433187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9FB6ECD-32BE-46A6-B032-D74019EEECFD}"/>
              </a:ext>
            </a:extLst>
          </p:cNvPr>
          <p:cNvSpPr txBox="1">
            <a:spLocks/>
          </p:cNvSpPr>
          <p:nvPr/>
        </p:nvSpPr>
        <p:spPr>
          <a:xfrm>
            <a:off x="1032510" y="643890"/>
            <a:ext cx="14813280" cy="1200150"/>
          </a:xfrm>
          <a:prstGeom prst="rect">
            <a:avLst/>
          </a:prstGeom>
        </p:spPr>
        <p:txBody>
          <a:bodyPr>
            <a:normAutofit/>
          </a:bodyPr>
          <a:lstStyle>
            <a:lvl1pPr algn="ctr" defTabSz="1645920" rtl="0" eaLnBrk="1" latinLnBrk="0" hangingPunct="1">
              <a:spcBef>
                <a:spcPct val="0"/>
              </a:spcBef>
              <a:buNone/>
              <a:defRPr sz="6480" b="1" kern="1200" baseline="0">
                <a:solidFill>
                  <a:srgbClr val="004987"/>
                </a:solidFill>
                <a:latin typeface="+mj-lt"/>
                <a:ea typeface="+mj-ea"/>
                <a:cs typeface="+mj-cs"/>
              </a:defRPr>
            </a:lvl1pPr>
          </a:lstStyle>
          <a:p>
            <a:r>
              <a:rPr lang="en-US" sz="4000" dirty="0">
                <a:solidFill>
                  <a:schemeClr val="tx2"/>
                </a:solidFill>
                <a:latin typeface="Arial"/>
                <a:ea typeface="+mn-ea"/>
                <a:cs typeface="Arial"/>
              </a:rPr>
              <a:t>Patterson Sideroad Bridge 2</a:t>
            </a:r>
          </a:p>
        </p:txBody>
      </p:sp>
      <p:sp>
        <p:nvSpPr>
          <p:cNvPr id="10" name="Rectangle 9">
            <a:extLst>
              <a:ext uri="{FF2B5EF4-FFF2-40B4-BE49-F238E27FC236}">
                <a16:creationId xmlns:a16="http://schemas.microsoft.com/office/drawing/2014/main" id="{3F44DAE0-0664-4B31-8500-150221E538CF}"/>
              </a:ext>
            </a:extLst>
          </p:cNvPr>
          <p:cNvSpPr/>
          <p:nvPr/>
        </p:nvSpPr>
        <p:spPr>
          <a:xfrm>
            <a:off x="211296" y="1956441"/>
            <a:ext cx="16247904" cy="2316083"/>
          </a:xfrm>
          <a:prstGeom prst="rect">
            <a:avLst/>
          </a:prstGeom>
        </p:spPr>
        <p:txBody>
          <a:bodyPr wrap="square" anchor="t">
            <a:spAutoFit/>
          </a:bodyPr>
          <a:lstStyle/>
          <a:p>
            <a:pPr>
              <a:lnSpc>
                <a:spcPct val="114000"/>
              </a:lnSpc>
              <a:spcAft>
                <a:spcPts val="600"/>
              </a:spcAft>
            </a:pPr>
            <a:r>
              <a:rPr lang="en-US" sz="2400">
                <a:solidFill>
                  <a:schemeClr val="tx2"/>
                </a:solidFill>
                <a:latin typeface="Arial" panose="020B0604020202020204" pitchFamily="34" charset="0"/>
                <a:cs typeface="Arial" panose="020B0604020202020204" pitchFamily="34" charset="0"/>
              </a:rPr>
              <a:t>The existing bridge is a narrow 2-lane, cast-in-place concrete rigid frame structure.  The bridge has a 13.7 m (+/-) span, an overall structure width of 8.7 m (+/-) and a 7.67 m driving platform width between barriers.  The bridge is located </a:t>
            </a:r>
            <a:r>
              <a:rPr lang="en-CA" sz="2400">
                <a:solidFill>
                  <a:schemeClr val="tx2"/>
                </a:solidFill>
                <a:latin typeface="Arial" panose="020B0604020202020204" pitchFamily="34" charset="0"/>
                <a:cs typeface="Arial" panose="020B0604020202020204" pitchFamily="34" charset="0"/>
              </a:rPr>
              <a:t>over the Humber River on Patterson Side Road, approximately 20 m east of Duffy’s Lane.</a:t>
            </a:r>
          </a:p>
          <a:p>
            <a:pPr>
              <a:lnSpc>
                <a:spcPct val="114000"/>
              </a:lnSpc>
              <a:spcAft>
                <a:spcPts val="600"/>
              </a:spcAft>
            </a:pPr>
            <a:endParaRPr lang="en-US" sz="2400">
              <a:solidFill>
                <a:schemeClr val="tx2"/>
              </a:solidFill>
              <a:highlight>
                <a:srgbClr val="FFFF00"/>
              </a:highlight>
              <a:latin typeface="Arial" panose="020B0604020202020204" pitchFamily="34" charset="0"/>
              <a:cs typeface="Arial" panose="020B0604020202020204" pitchFamily="34" charset="0"/>
            </a:endParaRPr>
          </a:p>
          <a:p>
            <a:pPr>
              <a:lnSpc>
                <a:spcPct val="114000"/>
              </a:lnSpc>
              <a:spcAft>
                <a:spcPts val="600"/>
              </a:spcAft>
            </a:pPr>
            <a:r>
              <a:rPr lang="en-US" sz="2400">
                <a:solidFill>
                  <a:schemeClr val="tx2"/>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621C4F1D-ACED-4655-84E2-EACC06EFBAE9}"/>
              </a:ext>
            </a:extLst>
          </p:cNvPr>
          <p:cNvSpPr/>
          <p:nvPr/>
        </p:nvSpPr>
        <p:spPr>
          <a:xfrm>
            <a:off x="210570" y="3452320"/>
            <a:ext cx="7151611" cy="8097025"/>
          </a:xfrm>
          <a:prstGeom prst="rect">
            <a:avLst/>
          </a:prstGeom>
        </p:spPr>
        <p:txBody>
          <a:bodyPr wrap="square">
            <a:spAutoFit/>
          </a:bodyPr>
          <a:lstStyle/>
          <a:p>
            <a:pPr lvl="0">
              <a:lnSpc>
                <a:spcPct val="114000"/>
              </a:lnSpc>
              <a:spcAft>
                <a:spcPts val="600"/>
              </a:spcAft>
            </a:pPr>
            <a:r>
              <a:rPr lang="en-US" sz="2400" b="1" dirty="0">
                <a:solidFill>
                  <a:srgbClr val="1F497D"/>
                </a:solidFill>
                <a:latin typeface="Arial" panose="020B0604020202020204" pitchFamily="34" charset="0"/>
                <a:cs typeface="Arial" panose="020B0604020202020204" pitchFamily="34" charset="0"/>
              </a:rPr>
              <a:t>Physical Condition:</a:t>
            </a:r>
          </a:p>
          <a:p>
            <a:pPr marL="342900" lvl="0" indent="-342900">
              <a:lnSpc>
                <a:spcPct val="114000"/>
              </a:lnSpc>
              <a:spcAft>
                <a:spcPts val="600"/>
              </a:spcAft>
              <a:buFont typeface="Arial" panose="020B0604020202020204" pitchFamily="34" charset="0"/>
              <a:buChar char="•"/>
            </a:pPr>
            <a:r>
              <a:rPr lang="en-US" sz="2400" dirty="0">
                <a:solidFill>
                  <a:srgbClr val="1F497D"/>
                </a:solidFill>
                <a:latin typeface="Arial" panose="020B0604020202020204" pitchFamily="34" charset="0"/>
                <a:cs typeface="Arial" panose="020B0604020202020204" pitchFamily="34" charset="0"/>
              </a:rPr>
              <a:t>Age: 65 years old (constructed in 1957). </a:t>
            </a:r>
          </a:p>
          <a:p>
            <a:pPr marL="342900" lvl="0" indent="-342900">
              <a:lnSpc>
                <a:spcPct val="114000"/>
              </a:lnSpc>
              <a:spcAft>
                <a:spcPts val="600"/>
              </a:spcAft>
              <a:buFont typeface="Arial" panose="020B0604020202020204" pitchFamily="34" charset="0"/>
              <a:buChar char="•"/>
            </a:pPr>
            <a:r>
              <a:rPr lang="en-US" sz="2400" dirty="0">
                <a:solidFill>
                  <a:srgbClr val="1F497D"/>
                </a:solidFill>
                <a:latin typeface="Arial" panose="020B0604020202020204" pitchFamily="34" charset="0"/>
                <a:cs typeface="Arial" panose="020B0604020202020204" pitchFamily="34" charset="0"/>
              </a:rPr>
              <a:t>2001 rehabilitation including concrete repairs. </a:t>
            </a:r>
          </a:p>
          <a:p>
            <a:pPr marL="342900" lvl="0" indent="-342900">
              <a:lnSpc>
                <a:spcPct val="114000"/>
              </a:lnSpc>
              <a:spcAft>
                <a:spcPts val="600"/>
              </a:spcAft>
              <a:buFont typeface="Arial" panose="020B0604020202020204" pitchFamily="34" charset="0"/>
              <a:buChar char="•"/>
            </a:pPr>
            <a:r>
              <a:rPr lang="en-US" sz="2400" dirty="0">
                <a:solidFill>
                  <a:srgbClr val="1F497D"/>
                </a:solidFill>
                <a:latin typeface="Arial" panose="020B0604020202020204" pitchFamily="34" charset="0"/>
                <a:cs typeface="Arial" panose="020B0604020202020204" pitchFamily="34" charset="0"/>
              </a:rPr>
              <a:t>Structure is in fair physical condition with minor surface defects (scaling and narrow cracks) throughout. </a:t>
            </a:r>
            <a:r>
              <a:rPr lang="en-US" sz="2400" dirty="0" err="1">
                <a:solidFill>
                  <a:srgbClr val="1F497D"/>
                </a:solidFill>
                <a:latin typeface="Arial" panose="020B0604020202020204" pitchFamily="34" charset="0"/>
                <a:cs typeface="Arial" panose="020B0604020202020204" pitchFamily="34" charset="0"/>
              </a:rPr>
              <a:t>Delaminations</a:t>
            </a:r>
            <a:r>
              <a:rPr lang="en-US" sz="2400" dirty="0">
                <a:solidFill>
                  <a:srgbClr val="1F497D"/>
                </a:solidFill>
                <a:latin typeface="Arial" panose="020B0604020202020204" pitchFamily="34" charset="0"/>
                <a:cs typeface="Arial" panose="020B0604020202020204" pitchFamily="34" charset="0"/>
              </a:rPr>
              <a:t>, spalling, and  medium to wide cracking with efflorescence (indicating moisture penetration) were noted on the soffit.</a:t>
            </a:r>
          </a:p>
          <a:p>
            <a:pPr marL="342900" lvl="0" indent="-342900">
              <a:lnSpc>
                <a:spcPct val="114000"/>
              </a:lnSpc>
              <a:spcAft>
                <a:spcPts val="600"/>
              </a:spcAft>
              <a:buFont typeface="Arial" panose="020B0604020202020204" pitchFamily="34" charset="0"/>
              <a:buChar char="•"/>
            </a:pPr>
            <a:r>
              <a:rPr lang="en-US" sz="2400" dirty="0">
                <a:solidFill>
                  <a:srgbClr val="1F497D"/>
                </a:solidFill>
                <a:latin typeface="Arial" panose="020B0604020202020204" pitchFamily="34" charset="0"/>
                <a:cs typeface="Arial" panose="020B0604020202020204" pitchFamily="34" charset="0"/>
              </a:rPr>
              <a:t>Deck condition survey (2019) identified probable active corrosion of reinforcing steel in majority of deck and substructure.</a:t>
            </a:r>
          </a:p>
          <a:p>
            <a:pPr marL="342900" lvl="0" indent="-342900">
              <a:lnSpc>
                <a:spcPct val="114000"/>
              </a:lnSpc>
              <a:spcAft>
                <a:spcPts val="600"/>
              </a:spcAft>
              <a:buFont typeface="Arial" panose="020B0604020202020204" pitchFamily="34" charset="0"/>
              <a:buChar char="•"/>
            </a:pPr>
            <a:r>
              <a:rPr lang="en-US" sz="2400" dirty="0">
                <a:solidFill>
                  <a:srgbClr val="1F497D"/>
                </a:solidFill>
                <a:latin typeface="Arial" panose="020B0604020202020204" pitchFamily="34" charset="0"/>
                <a:cs typeface="Arial" panose="020B0604020202020204" pitchFamily="34" charset="0"/>
              </a:rPr>
              <a:t>Noted defects at the structure could be repaired as part of a major rehabilitation of the bridge by completing concrete patch repairs. Deck top repairs would require a concrete overlay.</a:t>
            </a:r>
          </a:p>
          <a:p>
            <a:pPr marL="342900" lvl="0" indent="-342900">
              <a:lnSpc>
                <a:spcPct val="114000"/>
              </a:lnSpc>
              <a:spcAft>
                <a:spcPts val="600"/>
              </a:spcAft>
              <a:buFont typeface="Arial" panose="020B0604020202020204" pitchFamily="34" charset="0"/>
              <a:buChar char="•"/>
            </a:pPr>
            <a:r>
              <a:rPr lang="en-US" sz="2400" dirty="0">
                <a:solidFill>
                  <a:srgbClr val="1F497D"/>
                </a:solidFill>
                <a:latin typeface="Arial" panose="020B0604020202020204" pitchFamily="34" charset="0"/>
                <a:cs typeface="Arial" panose="020B0604020202020204" pitchFamily="34" charset="0"/>
              </a:rPr>
              <a:t>The watercourse flows along the west abutment which has caused erosion along toe of the slope.</a:t>
            </a:r>
          </a:p>
        </p:txBody>
      </p:sp>
      <p:pic>
        <p:nvPicPr>
          <p:cNvPr id="3" name="Picture 2">
            <a:extLst>
              <a:ext uri="{FF2B5EF4-FFF2-40B4-BE49-F238E27FC236}">
                <a16:creationId xmlns:a16="http://schemas.microsoft.com/office/drawing/2014/main" id="{D8949D5D-52C5-4E95-8AA6-0E83519048F5}"/>
              </a:ext>
            </a:extLst>
          </p:cNvPr>
          <p:cNvPicPr preferRelativeResize="0">
            <a:picLocks/>
          </p:cNvPicPr>
          <p:nvPr/>
        </p:nvPicPr>
        <p:blipFill>
          <a:blip r:embed="rId5"/>
          <a:stretch>
            <a:fillRect/>
          </a:stretch>
        </p:blipFill>
        <p:spPr>
          <a:xfrm>
            <a:off x="7440689" y="3860435"/>
            <a:ext cx="4270248" cy="3200400"/>
          </a:xfrm>
          <a:prstGeom prst="rect">
            <a:avLst/>
          </a:prstGeom>
        </p:spPr>
      </p:pic>
      <p:sp>
        <p:nvSpPr>
          <p:cNvPr id="6" name="TextBox 5">
            <a:extLst>
              <a:ext uri="{FF2B5EF4-FFF2-40B4-BE49-F238E27FC236}">
                <a16:creationId xmlns:a16="http://schemas.microsoft.com/office/drawing/2014/main" id="{C8CA05D2-A5CC-4F2D-987B-8A5D34D5D1ED}"/>
              </a:ext>
            </a:extLst>
          </p:cNvPr>
          <p:cNvSpPr txBox="1"/>
          <p:nvPr/>
        </p:nvSpPr>
        <p:spPr>
          <a:xfrm>
            <a:off x="8032327" y="7074865"/>
            <a:ext cx="2787348" cy="400110"/>
          </a:xfrm>
          <a:prstGeom prst="rect">
            <a:avLst/>
          </a:prstGeom>
          <a:noFill/>
        </p:spPr>
        <p:txBody>
          <a:bodyPr wrap="square" rtlCol="0">
            <a:spAutoFit/>
          </a:bodyPr>
          <a:lstStyle/>
          <a:p>
            <a:r>
              <a:rPr lang="en-US" sz="2000" b="1">
                <a:solidFill>
                  <a:srgbClr val="0070C0"/>
                </a:solidFill>
              </a:rPr>
              <a:t>Crack on Barrier Wall</a:t>
            </a:r>
          </a:p>
        </p:txBody>
      </p:sp>
      <p:pic>
        <p:nvPicPr>
          <p:cNvPr id="7" name="Picture 6">
            <a:extLst>
              <a:ext uri="{FF2B5EF4-FFF2-40B4-BE49-F238E27FC236}">
                <a16:creationId xmlns:a16="http://schemas.microsoft.com/office/drawing/2014/main" id="{0F06FA42-6317-45F8-A5D4-17491BDDF014}"/>
              </a:ext>
            </a:extLst>
          </p:cNvPr>
          <p:cNvPicPr preferRelativeResize="0">
            <a:picLocks/>
          </p:cNvPicPr>
          <p:nvPr/>
        </p:nvPicPr>
        <p:blipFill>
          <a:blip r:embed="rId6"/>
          <a:stretch>
            <a:fillRect/>
          </a:stretch>
        </p:blipFill>
        <p:spPr>
          <a:xfrm>
            <a:off x="11895360" y="3893487"/>
            <a:ext cx="4270248" cy="3200400"/>
          </a:xfrm>
          <a:prstGeom prst="rect">
            <a:avLst/>
          </a:prstGeom>
        </p:spPr>
      </p:pic>
      <p:sp>
        <p:nvSpPr>
          <p:cNvPr id="12" name="TextBox 11">
            <a:extLst>
              <a:ext uri="{FF2B5EF4-FFF2-40B4-BE49-F238E27FC236}">
                <a16:creationId xmlns:a16="http://schemas.microsoft.com/office/drawing/2014/main" id="{2CA73B70-06E9-4B13-9DF2-4B9CCB55ABE8}"/>
              </a:ext>
            </a:extLst>
          </p:cNvPr>
          <p:cNvSpPr txBox="1"/>
          <p:nvPr/>
        </p:nvSpPr>
        <p:spPr>
          <a:xfrm>
            <a:off x="11816852" y="7089294"/>
            <a:ext cx="4431052" cy="400110"/>
          </a:xfrm>
          <a:prstGeom prst="rect">
            <a:avLst/>
          </a:prstGeom>
          <a:noFill/>
        </p:spPr>
        <p:txBody>
          <a:bodyPr wrap="square" rtlCol="0">
            <a:spAutoFit/>
          </a:bodyPr>
          <a:lstStyle/>
          <a:p>
            <a:r>
              <a:rPr lang="en-US" sz="2000" b="1">
                <a:solidFill>
                  <a:srgbClr val="0070C0"/>
                </a:solidFill>
              </a:rPr>
              <a:t>Crack with Efflorescence on Soffit</a:t>
            </a:r>
          </a:p>
        </p:txBody>
      </p:sp>
      <p:pic>
        <p:nvPicPr>
          <p:cNvPr id="13" name="Picture 12">
            <a:extLst>
              <a:ext uri="{FF2B5EF4-FFF2-40B4-BE49-F238E27FC236}">
                <a16:creationId xmlns:a16="http://schemas.microsoft.com/office/drawing/2014/main" id="{AD72B134-BFDD-4541-9D71-CAA38314FC03}"/>
              </a:ext>
            </a:extLst>
          </p:cNvPr>
          <p:cNvPicPr>
            <a:picLocks noChangeAspect="1"/>
          </p:cNvPicPr>
          <p:nvPr/>
        </p:nvPicPr>
        <p:blipFill>
          <a:blip r:embed="rId7"/>
          <a:stretch>
            <a:fillRect/>
          </a:stretch>
        </p:blipFill>
        <p:spPr>
          <a:xfrm>
            <a:off x="7440689" y="7599956"/>
            <a:ext cx="4268548" cy="3200400"/>
          </a:xfrm>
          <a:prstGeom prst="rect">
            <a:avLst/>
          </a:prstGeom>
        </p:spPr>
      </p:pic>
      <p:sp>
        <p:nvSpPr>
          <p:cNvPr id="14" name="TextBox 13">
            <a:extLst>
              <a:ext uri="{FF2B5EF4-FFF2-40B4-BE49-F238E27FC236}">
                <a16:creationId xmlns:a16="http://schemas.microsoft.com/office/drawing/2014/main" id="{1E00C4C1-9EC5-4E19-94BD-0A091044BFE5}"/>
              </a:ext>
            </a:extLst>
          </p:cNvPr>
          <p:cNvSpPr txBox="1"/>
          <p:nvPr/>
        </p:nvSpPr>
        <p:spPr>
          <a:xfrm>
            <a:off x="8033053" y="10828416"/>
            <a:ext cx="2928257" cy="400110"/>
          </a:xfrm>
          <a:prstGeom prst="rect">
            <a:avLst/>
          </a:prstGeom>
          <a:noFill/>
        </p:spPr>
        <p:txBody>
          <a:bodyPr wrap="square" rtlCol="0">
            <a:spAutoFit/>
          </a:bodyPr>
          <a:lstStyle/>
          <a:p>
            <a:r>
              <a:rPr lang="en-US" sz="2000" b="1">
                <a:solidFill>
                  <a:srgbClr val="0070C0"/>
                </a:solidFill>
              </a:rPr>
              <a:t>Delamination on Soffit</a:t>
            </a:r>
          </a:p>
        </p:txBody>
      </p:sp>
      <p:pic>
        <p:nvPicPr>
          <p:cNvPr id="15" name="Picture 14">
            <a:extLst>
              <a:ext uri="{FF2B5EF4-FFF2-40B4-BE49-F238E27FC236}">
                <a16:creationId xmlns:a16="http://schemas.microsoft.com/office/drawing/2014/main" id="{68417289-6787-48BE-88AE-D2C2DA81EC7F}"/>
              </a:ext>
            </a:extLst>
          </p:cNvPr>
          <p:cNvPicPr>
            <a:picLocks noChangeAspect="1"/>
          </p:cNvPicPr>
          <p:nvPr/>
        </p:nvPicPr>
        <p:blipFill>
          <a:blip r:embed="rId8"/>
          <a:stretch>
            <a:fillRect/>
          </a:stretch>
        </p:blipFill>
        <p:spPr>
          <a:xfrm>
            <a:off x="11897060" y="7628016"/>
            <a:ext cx="4268548" cy="3200400"/>
          </a:xfrm>
          <a:prstGeom prst="rect">
            <a:avLst/>
          </a:prstGeom>
        </p:spPr>
      </p:pic>
      <p:sp>
        <p:nvSpPr>
          <p:cNvPr id="16" name="TextBox 15">
            <a:extLst>
              <a:ext uri="{FF2B5EF4-FFF2-40B4-BE49-F238E27FC236}">
                <a16:creationId xmlns:a16="http://schemas.microsoft.com/office/drawing/2014/main" id="{726DB250-A3F0-49CD-96F8-4A3DEB53DC2E}"/>
              </a:ext>
            </a:extLst>
          </p:cNvPr>
          <p:cNvSpPr txBox="1"/>
          <p:nvPr/>
        </p:nvSpPr>
        <p:spPr>
          <a:xfrm>
            <a:off x="12301601" y="10848736"/>
            <a:ext cx="3681549" cy="400110"/>
          </a:xfrm>
          <a:prstGeom prst="rect">
            <a:avLst/>
          </a:prstGeom>
          <a:noFill/>
        </p:spPr>
        <p:txBody>
          <a:bodyPr wrap="square" rtlCol="0">
            <a:spAutoFit/>
          </a:bodyPr>
          <a:lstStyle/>
          <a:p>
            <a:r>
              <a:rPr lang="en-US" sz="2000" b="1">
                <a:solidFill>
                  <a:srgbClr val="0070C0"/>
                </a:solidFill>
              </a:rPr>
              <a:t>Honeycombing on Abutment</a:t>
            </a:r>
          </a:p>
        </p:txBody>
      </p:sp>
      <p:pic>
        <p:nvPicPr>
          <p:cNvPr id="34" name="Audio 33">
            <a:hlinkClick r:id="" action="ppaction://media"/>
            <a:extLst>
              <a:ext uri="{FF2B5EF4-FFF2-40B4-BE49-F238E27FC236}">
                <a16:creationId xmlns:a16="http://schemas.microsoft.com/office/drawing/2014/main" id="{976E308E-0D93-91DC-A15C-DFFC9067C139}"/>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405625" t="-405625" r="-405625" b="-405625"/>
          <a:stretch>
            <a:fillRect/>
          </a:stretch>
        </p:blipFill>
        <p:spPr>
          <a:xfrm>
            <a:off x="12607747" y="8492947"/>
            <a:ext cx="3703320" cy="3703320"/>
          </a:xfrm>
          <a:prstGeom prst="ellipse">
            <a:avLst/>
          </a:prstGeom>
        </p:spPr>
      </p:pic>
    </p:spTree>
    <p:extLst>
      <p:ext uri="{BB962C8B-B14F-4D97-AF65-F5344CB8AC3E}">
        <p14:creationId xmlns:p14="http://schemas.microsoft.com/office/powerpoint/2010/main" val="398521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9FB6ECD-32BE-46A6-B032-D74019EEECFD}"/>
              </a:ext>
            </a:extLst>
          </p:cNvPr>
          <p:cNvSpPr txBox="1">
            <a:spLocks/>
          </p:cNvSpPr>
          <p:nvPr/>
        </p:nvSpPr>
        <p:spPr>
          <a:xfrm>
            <a:off x="1032510" y="643890"/>
            <a:ext cx="14813280" cy="1200150"/>
          </a:xfrm>
          <a:prstGeom prst="rect">
            <a:avLst/>
          </a:prstGeom>
        </p:spPr>
        <p:txBody>
          <a:bodyPr>
            <a:normAutofit/>
          </a:bodyPr>
          <a:lstStyle>
            <a:lvl1pPr algn="ctr" defTabSz="1645920" rtl="0" eaLnBrk="1" latinLnBrk="0" hangingPunct="1">
              <a:spcBef>
                <a:spcPct val="0"/>
              </a:spcBef>
              <a:buNone/>
              <a:defRPr sz="6480" b="1" kern="1200" baseline="0">
                <a:solidFill>
                  <a:srgbClr val="004987"/>
                </a:solidFill>
                <a:latin typeface="+mj-lt"/>
                <a:ea typeface="+mj-ea"/>
                <a:cs typeface="+mj-cs"/>
              </a:defRPr>
            </a:lvl1pPr>
          </a:lstStyle>
          <a:p>
            <a:r>
              <a:rPr lang="en-US" sz="4000">
                <a:solidFill>
                  <a:schemeClr val="tx2"/>
                </a:solidFill>
                <a:latin typeface="Arial"/>
                <a:ea typeface="+mn-ea"/>
                <a:cs typeface="Arial"/>
              </a:rPr>
              <a:t>Duffy’s Lane Bridge</a:t>
            </a:r>
          </a:p>
        </p:txBody>
      </p:sp>
      <p:sp>
        <p:nvSpPr>
          <p:cNvPr id="10" name="Rectangle 9">
            <a:extLst>
              <a:ext uri="{FF2B5EF4-FFF2-40B4-BE49-F238E27FC236}">
                <a16:creationId xmlns:a16="http://schemas.microsoft.com/office/drawing/2014/main" id="{3F44DAE0-0664-4B31-8500-150221E538CF}"/>
              </a:ext>
            </a:extLst>
          </p:cNvPr>
          <p:cNvSpPr/>
          <p:nvPr/>
        </p:nvSpPr>
        <p:spPr>
          <a:xfrm>
            <a:off x="199471" y="1973295"/>
            <a:ext cx="16036608" cy="2737096"/>
          </a:xfrm>
          <a:prstGeom prst="rect">
            <a:avLst/>
          </a:prstGeom>
        </p:spPr>
        <p:txBody>
          <a:bodyPr wrap="square" anchor="t">
            <a:spAutoFit/>
          </a:bodyPr>
          <a:lstStyle/>
          <a:p>
            <a:pPr>
              <a:lnSpc>
                <a:spcPct val="114000"/>
              </a:lnSpc>
              <a:spcAft>
                <a:spcPts val="600"/>
              </a:spcAft>
            </a:pPr>
            <a:r>
              <a:rPr lang="en-US" sz="2400">
                <a:solidFill>
                  <a:schemeClr val="tx2"/>
                </a:solidFill>
                <a:latin typeface="Arial" panose="020B0604020202020204" pitchFamily="34" charset="0"/>
                <a:cs typeface="Arial" panose="020B0604020202020204" pitchFamily="34" charset="0"/>
              </a:rPr>
              <a:t>The existing bridge is a narrow 2-lane, cast-in-place concrete rigid frame, arch soffit structure and is located on an undivided road.  The bridge has a 9.1 m (+/-) span, an overall structure width of 8.8 m (+/-) and a 7.3 m (+/-) driving platform width between raised concrete curbs.  The bridge is founded on wooden piles and is located </a:t>
            </a:r>
            <a:r>
              <a:rPr lang="en-CA" sz="2400">
                <a:solidFill>
                  <a:schemeClr val="tx2"/>
                </a:solidFill>
                <a:latin typeface="Arial" panose="020B0604020202020204" pitchFamily="34" charset="0"/>
                <a:cs typeface="Arial" panose="020B0604020202020204" pitchFamily="34" charset="0"/>
              </a:rPr>
              <a:t>over a tributary of the Humber River, approximately 30 m south of Patterson Side Road.</a:t>
            </a:r>
          </a:p>
          <a:p>
            <a:pPr>
              <a:lnSpc>
                <a:spcPct val="114000"/>
              </a:lnSpc>
              <a:spcAft>
                <a:spcPts val="600"/>
              </a:spcAft>
            </a:pPr>
            <a:endParaRPr lang="en-US" sz="2400">
              <a:solidFill>
                <a:schemeClr val="tx2"/>
              </a:solidFill>
              <a:highlight>
                <a:srgbClr val="FFFF00"/>
              </a:highlight>
              <a:latin typeface="Arial" panose="020B0604020202020204" pitchFamily="34" charset="0"/>
              <a:cs typeface="Arial" panose="020B0604020202020204" pitchFamily="34" charset="0"/>
            </a:endParaRPr>
          </a:p>
          <a:p>
            <a:pPr>
              <a:lnSpc>
                <a:spcPct val="114000"/>
              </a:lnSpc>
              <a:spcAft>
                <a:spcPts val="600"/>
              </a:spcAft>
            </a:pPr>
            <a:r>
              <a:rPr lang="en-US" sz="2400">
                <a:solidFill>
                  <a:schemeClr val="tx2"/>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621C4F1D-ACED-4655-84E2-EACC06EFBAE9}"/>
              </a:ext>
            </a:extLst>
          </p:cNvPr>
          <p:cNvSpPr/>
          <p:nvPr/>
        </p:nvSpPr>
        <p:spPr>
          <a:xfrm>
            <a:off x="158831" y="3853765"/>
            <a:ext cx="7364067" cy="7676012"/>
          </a:xfrm>
          <a:prstGeom prst="rect">
            <a:avLst/>
          </a:prstGeom>
        </p:spPr>
        <p:txBody>
          <a:bodyPr wrap="square">
            <a:spAutoFit/>
          </a:bodyPr>
          <a:lstStyle/>
          <a:p>
            <a:pPr lvl="0">
              <a:lnSpc>
                <a:spcPct val="114000"/>
              </a:lnSpc>
              <a:spcAft>
                <a:spcPts val="600"/>
              </a:spcAft>
            </a:pPr>
            <a:r>
              <a:rPr lang="en-US" sz="2400" b="1">
                <a:solidFill>
                  <a:srgbClr val="1F497D"/>
                </a:solidFill>
                <a:latin typeface="Arial" panose="020B0604020202020204" pitchFamily="34" charset="0"/>
                <a:cs typeface="Arial" panose="020B0604020202020204" pitchFamily="34" charset="0"/>
              </a:rPr>
              <a:t>Physical Condition:</a:t>
            </a:r>
          </a:p>
          <a:p>
            <a:pPr marL="342900" lvl="0" indent="-342900">
              <a:lnSpc>
                <a:spcPct val="114000"/>
              </a:lnSpc>
              <a:spcAft>
                <a:spcPts val="600"/>
              </a:spcAft>
              <a:buFont typeface="Arial" panose="020B0604020202020204" pitchFamily="34" charset="0"/>
              <a:buChar char="•"/>
            </a:pPr>
            <a:r>
              <a:rPr lang="en-US" sz="2400">
                <a:solidFill>
                  <a:srgbClr val="1F497D"/>
                </a:solidFill>
                <a:latin typeface="Arial" panose="020B0604020202020204" pitchFamily="34" charset="0"/>
                <a:cs typeface="Arial" panose="020B0604020202020204" pitchFamily="34" charset="0"/>
              </a:rPr>
              <a:t>Age: 64 years old (constructed in 1957). </a:t>
            </a:r>
          </a:p>
          <a:p>
            <a:pPr marL="342900" lvl="0" indent="-342900">
              <a:lnSpc>
                <a:spcPct val="114000"/>
              </a:lnSpc>
              <a:spcAft>
                <a:spcPts val="600"/>
              </a:spcAft>
              <a:buFont typeface="Arial" panose="020B0604020202020204" pitchFamily="34" charset="0"/>
              <a:buChar char="•"/>
            </a:pPr>
            <a:r>
              <a:rPr lang="en-US" sz="2400">
                <a:solidFill>
                  <a:srgbClr val="1F497D"/>
                </a:solidFill>
                <a:latin typeface="Arial" panose="020B0604020202020204" pitchFamily="34" charset="0"/>
                <a:cs typeface="Arial" panose="020B0604020202020204" pitchFamily="34" charset="0"/>
              </a:rPr>
              <a:t>Minor rehabilitation in 2000: Various concrete repairs, replacement of the existing barrier system. </a:t>
            </a:r>
          </a:p>
          <a:p>
            <a:pPr marL="342900" lvl="0" indent="-342900">
              <a:lnSpc>
                <a:spcPct val="114000"/>
              </a:lnSpc>
              <a:spcAft>
                <a:spcPts val="600"/>
              </a:spcAft>
              <a:buFont typeface="Arial" panose="020B0604020202020204" pitchFamily="34" charset="0"/>
              <a:buChar char="•"/>
            </a:pPr>
            <a:r>
              <a:rPr lang="en-US" sz="2400">
                <a:solidFill>
                  <a:srgbClr val="1F497D"/>
                </a:solidFill>
                <a:latin typeface="Arial" panose="020B0604020202020204" pitchFamily="34" charset="0"/>
                <a:cs typeface="Arial" panose="020B0604020202020204" pitchFamily="34" charset="0"/>
              </a:rPr>
              <a:t>Deck condition survey (2015) indicated presence of a concrete overlay which may have been installed during 2000 rehabilitation.</a:t>
            </a:r>
          </a:p>
          <a:p>
            <a:pPr marL="342900" lvl="0" indent="-342900">
              <a:lnSpc>
                <a:spcPct val="114000"/>
              </a:lnSpc>
              <a:spcAft>
                <a:spcPts val="600"/>
              </a:spcAft>
              <a:buFont typeface="Arial" panose="020B0604020202020204" pitchFamily="34" charset="0"/>
              <a:buChar char="•"/>
            </a:pPr>
            <a:r>
              <a:rPr lang="en-US" sz="2400">
                <a:solidFill>
                  <a:srgbClr val="1F497D"/>
                </a:solidFill>
                <a:latin typeface="Arial" panose="020B0604020202020204" pitchFamily="34" charset="0"/>
                <a:cs typeface="Arial" panose="020B0604020202020204" pitchFamily="34" charset="0"/>
              </a:rPr>
              <a:t>Generally, in fair to poor condition. Concrete repairs recommended on deck, substructure, with curb &amp; barrier replacement. Significant concrete repairs may be required on the deck &amp; soffit, which is in poor condition.</a:t>
            </a:r>
          </a:p>
          <a:p>
            <a:pPr marL="342900" lvl="0" indent="-342900">
              <a:lnSpc>
                <a:spcPct val="114000"/>
              </a:lnSpc>
              <a:spcAft>
                <a:spcPts val="600"/>
              </a:spcAft>
              <a:buFont typeface="Arial" panose="020B0604020202020204" pitchFamily="34" charset="0"/>
              <a:buChar char="•"/>
            </a:pPr>
            <a:r>
              <a:rPr lang="en-US" sz="2400">
                <a:solidFill>
                  <a:srgbClr val="1F497D"/>
                </a:solidFill>
                <a:latin typeface="Arial" panose="020B0604020202020204" pitchFamily="34" charset="0"/>
                <a:cs typeface="Arial" panose="020B0604020202020204" pitchFamily="34" charset="0"/>
              </a:rPr>
              <a:t>The road is classified as a ‘special road’, with low traffic volumes, and a 40km/</a:t>
            </a:r>
            <a:r>
              <a:rPr lang="en-US" sz="2400" err="1">
                <a:solidFill>
                  <a:srgbClr val="1F497D"/>
                </a:solidFill>
                <a:latin typeface="Arial" panose="020B0604020202020204" pitchFamily="34" charset="0"/>
                <a:cs typeface="Arial" panose="020B0604020202020204" pitchFamily="34" charset="0"/>
              </a:rPr>
              <a:t>hr</a:t>
            </a:r>
            <a:r>
              <a:rPr lang="en-US" sz="2400">
                <a:solidFill>
                  <a:srgbClr val="1F497D"/>
                </a:solidFill>
                <a:latin typeface="Arial" panose="020B0604020202020204" pitchFamily="34" charset="0"/>
                <a:cs typeface="Arial" panose="020B0604020202020204" pitchFamily="34" charset="0"/>
              </a:rPr>
              <a:t> design speed. </a:t>
            </a:r>
          </a:p>
          <a:p>
            <a:pPr marL="342900" lvl="0" indent="-342900">
              <a:lnSpc>
                <a:spcPct val="114000"/>
              </a:lnSpc>
              <a:spcAft>
                <a:spcPts val="600"/>
              </a:spcAft>
              <a:buFont typeface="Arial" panose="020B0604020202020204" pitchFamily="34" charset="0"/>
              <a:buChar char="•"/>
            </a:pPr>
            <a:r>
              <a:rPr lang="en-US" sz="2400">
                <a:solidFill>
                  <a:srgbClr val="1F497D"/>
                </a:solidFill>
                <a:latin typeface="Arial" panose="020B0604020202020204" pitchFamily="34" charset="0"/>
                <a:cs typeface="Arial" panose="020B0604020202020204" pitchFamily="34" charset="0"/>
              </a:rPr>
              <a:t>No visual signs of stress/cracking based on current use/loading.</a:t>
            </a:r>
            <a:endParaRPr lang="en-US"/>
          </a:p>
        </p:txBody>
      </p:sp>
      <p:pic>
        <p:nvPicPr>
          <p:cNvPr id="3" name="Picture 2">
            <a:extLst>
              <a:ext uri="{FF2B5EF4-FFF2-40B4-BE49-F238E27FC236}">
                <a16:creationId xmlns:a16="http://schemas.microsoft.com/office/drawing/2014/main" id="{595DD606-9E14-44BB-8623-FD65EAA388F6}"/>
              </a:ext>
            </a:extLst>
          </p:cNvPr>
          <p:cNvPicPr preferRelativeResize="0">
            <a:picLocks/>
          </p:cNvPicPr>
          <p:nvPr/>
        </p:nvPicPr>
        <p:blipFill>
          <a:blip r:embed="rId5"/>
          <a:stretch>
            <a:fillRect/>
          </a:stretch>
        </p:blipFill>
        <p:spPr>
          <a:xfrm>
            <a:off x="7522898" y="3945502"/>
            <a:ext cx="4270248" cy="3200400"/>
          </a:xfrm>
          <a:prstGeom prst="rect">
            <a:avLst/>
          </a:prstGeom>
        </p:spPr>
      </p:pic>
      <p:pic>
        <p:nvPicPr>
          <p:cNvPr id="5" name="Picture 4">
            <a:extLst>
              <a:ext uri="{FF2B5EF4-FFF2-40B4-BE49-F238E27FC236}">
                <a16:creationId xmlns:a16="http://schemas.microsoft.com/office/drawing/2014/main" id="{8F48F31F-CFA7-4CE1-80CB-9D95C96C9159}"/>
              </a:ext>
            </a:extLst>
          </p:cNvPr>
          <p:cNvPicPr preferRelativeResize="0">
            <a:picLocks/>
          </p:cNvPicPr>
          <p:nvPr/>
        </p:nvPicPr>
        <p:blipFill>
          <a:blip r:embed="rId6"/>
          <a:stretch>
            <a:fillRect/>
          </a:stretch>
        </p:blipFill>
        <p:spPr>
          <a:xfrm>
            <a:off x="7482258" y="7644246"/>
            <a:ext cx="4270248" cy="3200400"/>
          </a:xfrm>
          <a:prstGeom prst="rect">
            <a:avLst/>
          </a:prstGeom>
        </p:spPr>
      </p:pic>
      <p:pic>
        <p:nvPicPr>
          <p:cNvPr id="6" name="Picture 5">
            <a:extLst>
              <a:ext uri="{FF2B5EF4-FFF2-40B4-BE49-F238E27FC236}">
                <a16:creationId xmlns:a16="http://schemas.microsoft.com/office/drawing/2014/main" id="{96A0A454-721D-41C1-A4B1-A07093B7D664}"/>
              </a:ext>
            </a:extLst>
          </p:cNvPr>
          <p:cNvPicPr>
            <a:picLocks noChangeAspect="1"/>
          </p:cNvPicPr>
          <p:nvPr/>
        </p:nvPicPr>
        <p:blipFill>
          <a:blip r:embed="rId7"/>
          <a:stretch>
            <a:fillRect/>
          </a:stretch>
        </p:blipFill>
        <p:spPr>
          <a:xfrm>
            <a:off x="12031821" y="3945502"/>
            <a:ext cx="4268548" cy="3200400"/>
          </a:xfrm>
          <a:prstGeom prst="rect">
            <a:avLst/>
          </a:prstGeom>
        </p:spPr>
      </p:pic>
      <p:pic>
        <p:nvPicPr>
          <p:cNvPr id="7" name="Picture 6">
            <a:extLst>
              <a:ext uri="{FF2B5EF4-FFF2-40B4-BE49-F238E27FC236}">
                <a16:creationId xmlns:a16="http://schemas.microsoft.com/office/drawing/2014/main" id="{1502EA96-4EEB-4AD7-BDFF-200661BAF43D}"/>
              </a:ext>
            </a:extLst>
          </p:cNvPr>
          <p:cNvPicPr>
            <a:picLocks noChangeAspect="1"/>
          </p:cNvPicPr>
          <p:nvPr/>
        </p:nvPicPr>
        <p:blipFill>
          <a:blip r:embed="rId8"/>
          <a:stretch>
            <a:fillRect/>
          </a:stretch>
        </p:blipFill>
        <p:spPr>
          <a:xfrm>
            <a:off x="12031821" y="7623926"/>
            <a:ext cx="4268548" cy="3200400"/>
          </a:xfrm>
          <a:prstGeom prst="rect">
            <a:avLst/>
          </a:prstGeom>
        </p:spPr>
      </p:pic>
      <p:sp>
        <p:nvSpPr>
          <p:cNvPr id="8" name="TextBox 7">
            <a:extLst>
              <a:ext uri="{FF2B5EF4-FFF2-40B4-BE49-F238E27FC236}">
                <a16:creationId xmlns:a16="http://schemas.microsoft.com/office/drawing/2014/main" id="{BAA39C4B-5380-45FF-BD6B-F643A1AC4569}"/>
              </a:ext>
            </a:extLst>
          </p:cNvPr>
          <p:cNvSpPr txBox="1"/>
          <p:nvPr/>
        </p:nvSpPr>
        <p:spPr>
          <a:xfrm>
            <a:off x="7487643" y="7170343"/>
            <a:ext cx="4544279" cy="400110"/>
          </a:xfrm>
          <a:prstGeom prst="rect">
            <a:avLst/>
          </a:prstGeom>
          <a:noFill/>
        </p:spPr>
        <p:txBody>
          <a:bodyPr wrap="square" rtlCol="0">
            <a:spAutoFit/>
          </a:bodyPr>
          <a:lstStyle/>
          <a:p>
            <a:r>
              <a:rPr lang="en-US" sz="2000" b="1">
                <a:solidFill>
                  <a:srgbClr val="0070C0"/>
                </a:solidFill>
              </a:rPr>
              <a:t>Cracks With Efflorescence on Soffit</a:t>
            </a:r>
          </a:p>
        </p:txBody>
      </p:sp>
      <p:sp>
        <p:nvSpPr>
          <p:cNvPr id="12" name="TextBox 11">
            <a:extLst>
              <a:ext uri="{FF2B5EF4-FFF2-40B4-BE49-F238E27FC236}">
                <a16:creationId xmlns:a16="http://schemas.microsoft.com/office/drawing/2014/main" id="{86149EF2-42B8-4FAF-92CD-8E3CE781057A}"/>
              </a:ext>
            </a:extLst>
          </p:cNvPr>
          <p:cNvSpPr txBox="1"/>
          <p:nvPr/>
        </p:nvSpPr>
        <p:spPr>
          <a:xfrm>
            <a:off x="8531729" y="10864966"/>
            <a:ext cx="2456108" cy="400110"/>
          </a:xfrm>
          <a:prstGeom prst="rect">
            <a:avLst/>
          </a:prstGeom>
          <a:noFill/>
        </p:spPr>
        <p:txBody>
          <a:bodyPr wrap="square" rtlCol="0">
            <a:spAutoFit/>
          </a:bodyPr>
          <a:lstStyle/>
          <a:p>
            <a:r>
              <a:rPr lang="en-US" sz="2000" b="1">
                <a:solidFill>
                  <a:srgbClr val="0070C0"/>
                </a:solidFill>
              </a:rPr>
              <a:t>Crack on Soffit</a:t>
            </a:r>
          </a:p>
        </p:txBody>
      </p:sp>
      <p:sp>
        <p:nvSpPr>
          <p:cNvPr id="14" name="TextBox 13">
            <a:extLst>
              <a:ext uri="{FF2B5EF4-FFF2-40B4-BE49-F238E27FC236}">
                <a16:creationId xmlns:a16="http://schemas.microsoft.com/office/drawing/2014/main" id="{B0BB9C6E-B21E-4776-8B4C-EAD7FBE40597}"/>
              </a:ext>
            </a:extLst>
          </p:cNvPr>
          <p:cNvSpPr txBox="1"/>
          <p:nvPr/>
        </p:nvSpPr>
        <p:spPr>
          <a:xfrm>
            <a:off x="12525633" y="10857804"/>
            <a:ext cx="3280923" cy="400110"/>
          </a:xfrm>
          <a:prstGeom prst="rect">
            <a:avLst/>
          </a:prstGeom>
          <a:noFill/>
        </p:spPr>
        <p:txBody>
          <a:bodyPr wrap="square" rtlCol="0">
            <a:spAutoFit/>
          </a:bodyPr>
          <a:lstStyle/>
          <a:p>
            <a:r>
              <a:rPr lang="en-US" sz="2000" b="1">
                <a:solidFill>
                  <a:srgbClr val="0070C0"/>
                </a:solidFill>
              </a:rPr>
              <a:t>Delamination along Soffit</a:t>
            </a:r>
          </a:p>
        </p:txBody>
      </p:sp>
      <p:sp>
        <p:nvSpPr>
          <p:cNvPr id="15" name="TextBox 14">
            <a:extLst>
              <a:ext uri="{FF2B5EF4-FFF2-40B4-BE49-F238E27FC236}">
                <a16:creationId xmlns:a16="http://schemas.microsoft.com/office/drawing/2014/main" id="{374C6EB2-905A-483C-AC4A-B57E1A0FF3CE}"/>
              </a:ext>
            </a:extLst>
          </p:cNvPr>
          <p:cNvSpPr txBox="1"/>
          <p:nvPr/>
        </p:nvSpPr>
        <p:spPr>
          <a:xfrm>
            <a:off x="12359948" y="7179380"/>
            <a:ext cx="3612291" cy="400110"/>
          </a:xfrm>
          <a:prstGeom prst="rect">
            <a:avLst/>
          </a:prstGeom>
          <a:noFill/>
        </p:spPr>
        <p:txBody>
          <a:bodyPr wrap="square" rtlCol="0">
            <a:spAutoFit/>
          </a:bodyPr>
          <a:lstStyle/>
          <a:p>
            <a:r>
              <a:rPr lang="en-US" sz="2000" b="1">
                <a:solidFill>
                  <a:srgbClr val="0070C0"/>
                </a:solidFill>
              </a:rPr>
              <a:t>Spalls and Scaling on Curb</a:t>
            </a:r>
            <a:endParaRPr lang="en-US" sz="2000"/>
          </a:p>
        </p:txBody>
      </p:sp>
      <p:pic>
        <p:nvPicPr>
          <p:cNvPr id="42" name="Audio 41">
            <a:hlinkClick r:id="" action="ppaction://media"/>
            <a:extLst>
              <a:ext uri="{FF2B5EF4-FFF2-40B4-BE49-F238E27FC236}">
                <a16:creationId xmlns:a16="http://schemas.microsoft.com/office/drawing/2014/main" id="{10CE6339-5A1A-CD35-7C18-202D5BAF241D}"/>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405625" t="-405625" r="-405625" b="-405625"/>
          <a:stretch>
            <a:fillRect/>
          </a:stretch>
        </p:blipFill>
        <p:spPr>
          <a:xfrm>
            <a:off x="12607747" y="8492947"/>
            <a:ext cx="3703320" cy="3703320"/>
          </a:xfrm>
          <a:prstGeom prst="ellipse">
            <a:avLst/>
          </a:prstGeom>
        </p:spPr>
      </p:pic>
    </p:spTree>
    <p:extLst>
      <p:ext uri="{BB962C8B-B14F-4D97-AF65-F5344CB8AC3E}">
        <p14:creationId xmlns:p14="http://schemas.microsoft.com/office/powerpoint/2010/main" val="737404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theme/theme1.xml><?xml version="1.0" encoding="utf-8"?>
<a:theme xmlns:a="http://schemas.openxmlformats.org/drawingml/2006/main" name="1_Office Theme">
  <a:themeElements>
    <a:clrScheme name="RJB">
      <a:dk1>
        <a:srgbClr val="000000"/>
      </a:dk1>
      <a:lt1>
        <a:sysClr val="window" lastClr="FFFFFF"/>
      </a:lt1>
      <a:dk2>
        <a:srgbClr val="004987"/>
      </a:dk2>
      <a:lt2>
        <a:srgbClr val="CEEFF6"/>
      </a:lt2>
      <a:accent1>
        <a:srgbClr val="008996"/>
      </a:accent1>
      <a:accent2>
        <a:srgbClr val="004987"/>
      </a:accent2>
      <a:accent3>
        <a:srgbClr val="67CFE3"/>
      </a:accent3>
      <a:accent4>
        <a:srgbClr val="EF7622"/>
      </a:accent4>
      <a:accent5>
        <a:srgbClr val="BDE295"/>
      </a:accent5>
      <a:accent6>
        <a:srgbClr val="D3ECB9"/>
      </a:accent6>
      <a:hlink>
        <a:srgbClr val="008996"/>
      </a:hlink>
      <a:folHlink>
        <a:srgbClr val="EF762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EF0A26D3DD7B547A3F8F3ACA6285479" ma:contentTypeVersion="18" ma:contentTypeDescription="Create a new document." ma:contentTypeScope="" ma:versionID="57b33e7c03b67e9a2090a579413e5bc9">
  <xsd:schema xmlns:xsd="http://www.w3.org/2001/XMLSchema" xmlns:xs="http://www.w3.org/2001/XMLSchema" xmlns:p="http://schemas.microsoft.com/office/2006/metadata/properties" xmlns:ns2="30934718-dcbb-41d4-9a28-886fbe45d15c" xmlns:ns3="c4dec595-5089-48fd-af65-03dc721d3d8c" targetNamespace="http://schemas.microsoft.com/office/2006/metadata/properties" ma:root="true" ma:fieldsID="f361631d56aae777b979e23aa1199e39" ns2:_="" ns3:_="">
    <xsd:import namespace="30934718-dcbb-41d4-9a28-886fbe45d15c"/>
    <xsd:import namespace="c4dec595-5089-48fd-af65-03dc721d3d8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934718-dcbb-41d4-9a28-886fbe45d1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1339fa7-8993-4b78-99c5-a421c6f1777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4dec595-5089-48fd-af65-03dc721d3d8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17d883e-19f1-48a0-ada5-6caf3585a879}" ma:internalName="TaxCatchAll" ma:showField="CatchAllData" ma:web="c4dec595-5089-48fd-af65-03dc721d3d8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4dec595-5089-48fd-af65-03dc721d3d8c" xsi:nil="true"/>
    <lcf76f155ced4ddcb4097134ff3c332f xmlns="30934718-dcbb-41d4-9a28-886fbe45d15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B42073B-AD35-4582-A2C6-E60BA2CD974A}">
  <ds:schemaRefs>
    <ds:schemaRef ds:uri="http://schemas.microsoft.com/sharepoint/v3/contenttype/forms"/>
  </ds:schemaRefs>
</ds:datastoreItem>
</file>

<file path=customXml/itemProps2.xml><?xml version="1.0" encoding="utf-8"?>
<ds:datastoreItem xmlns:ds="http://schemas.openxmlformats.org/officeDocument/2006/customXml" ds:itemID="{61C6287C-C78B-439A-977F-AE18F6A039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0934718-dcbb-41d4-9a28-886fbe45d15c"/>
    <ds:schemaRef ds:uri="c4dec595-5089-48fd-af65-03dc721d3d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89BB91F-A3C2-4353-9FA0-4EE1D93DC0D9}">
  <ds:schemaRefs>
    <ds:schemaRef ds:uri="30934718-dcbb-41d4-9a28-886fbe45d15c"/>
    <ds:schemaRef ds:uri="http://schemas.microsoft.com/office/2006/metadata/properties"/>
    <ds:schemaRef ds:uri="http://purl.org/dc/elements/1.1/"/>
    <ds:schemaRef ds:uri="http://schemas.microsoft.com/office/infopath/2007/PartnerControls"/>
    <ds:schemaRef ds:uri="http://purl.org/dc/dcmitype/"/>
    <ds:schemaRef ds:uri="http://schemas.openxmlformats.org/package/2006/metadata/core-properties"/>
    <ds:schemaRef ds:uri="http://schemas.microsoft.com/office/2006/documentManagement/types"/>
    <ds:schemaRef ds:uri="c4dec595-5089-48fd-af65-03dc721d3d8c"/>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20135</TotalTime>
  <Words>7849</Words>
  <Application>Microsoft Office PowerPoint</Application>
  <PresentationFormat>Custom</PresentationFormat>
  <Paragraphs>549</Paragraphs>
  <Slides>23</Slides>
  <Notes>22</Notes>
  <HiddenSlides>0</HiddenSlides>
  <MMClips>23</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1_Office Theme</vt:lpstr>
      <vt:lpstr>PowerPoint Presentation</vt:lpstr>
      <vt:lpstr>Land Acknowledgement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Socio-Cultural Environment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 McCreight</dc:creator>
  <cp:lastModifiedBy>Devin Soeting</cp:lastModifiedBy>
  <cp:revision>58</cp:revision>
  <cp:lastPrinted>2023-04-27T17:10:06Z</cp:lastPrinted>
  <dcterms:created xsi:type="dcterms:W3CDTF">1601-01-01T00:00:00Z</dcterms:created>
  <dcterms:modified xsi:type="dcterms:W3CDTF">2023-05-08T16:19:28Z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0x0101005EF0A26D3DD7B547A3F8F3ACA6285479</vt:lpwstr>
  </property>
  <property fmtid="{D5CDD505-2E9C-101B-9397-08002B2CF9AE}" pid="3" name="Order">
    <vt:r8>310500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MediaServiceImageTags">
    <vt:lpwstr/>
  </property>
</Properties>
</file>